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rial Bold" charset="1" panose="020B0802020202020204"/>
      <p:regular r:id="rId18"/>
    </p:embeddedFont>
    <p:embeddedFont>
      <p:font typeface="Arial" charset="1" panose="020B05020202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jpe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18359" y="4575097"/>
            <a:ext cx="5315372" cy="5885416"/>
            <a:chOff x="0" y="0"/>
            <a:chExt cx="1399933" cy="15500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9933" cy="1550068"/>
            </a:xfrm>
            <a:custGeom>
              <a:avLst/>
              <a:gdLst/>
              <a:ahLst/>
              <a:cxnLst/>
              <a:rect r="r" b="b" t="t" l="l"/>
              <a:pathLst>
                <a:path h="1550068" w="1399933">
                  <a:moveTo>
                    <a:pt x="74282" y="0"/>
                  </a:moveTo>
                  <a:lnTo>
                    <a:pt x="1325651" y="0"/>
                  </a:lnTo>
                  <a:cubicBezTo>
                    <a:pt x="1345352" y="0"/>
                    <a:pt x="1364246" y="7826"/>
                    <a:pt x="1378176" y="21757"/>
                  </a:cubicBezTo>
                  <a:cubicBezTo>
                    <a:pt x="1392107" y="35687"/>
                    <a:pt x="1399933" y="54581"/>
                    <a:pt x="1399933" y="74282"/>
                  </a:cubicBezTo>
                  <a:lnTo>
                    <a:pt x="1399933" y="1475786"/>
                  </a:lnTo>
                  <a:cubicBezTo>
                    <a:pt x="1399933" y="1495487"/>
                    <a:pt x="1392107" y="1514381"/>
                    <a:pt x="1378176" y="1528312"/>
                  </a:cubicBezTo>
                  <a:cubicBezTo>
                    <a:pt x="1364246" y="1542242"/>
                    <a:pt x="1345352" y="1550068"/>
                    <a:pt x="1325651" y="1550068"/>
                  </a:cubicBezTo>
                  <a:lnTo>
                    <a:pt x="74282" y="1550068"/>
                  </a:lnTo>
                  <a:cubicBezTo>
                    <a:pt x="54581" y="1550068"/>
                    <a:pt x="35687" y="1542242"/>
                    <a:pt x="21757" y="1528312"/>
                  </a:cubicBezTo>
                  <a:cubicBezTo>
                    <a:pt x="7826" y="1514381"/>
                    <a:pt x="0" y="1495487"/>
                    <a:pt x="0" y="1475786"/>
                  </a:cubicBezTo>
                  <a:lnTo>
                    <a:pt x="0" y="74282"/>
                  </a:lnTo>
                  <a:cubicBezTo>
                    <a:pt x="0" y="54581"/>
                    <a:pt x="7826" y="35687"/>
                    <a:pt x="21757" y="21757"/>
                  </a:cubicBezTo>
                  <a:cubicBezTo>
                    <a:pt x="35687" y="7826"/>
                    <a:pt x="54581" y="0"/>
                    <a:pt x="74282" y="0"/>
                  </a:cubicBezTo>
                  <a:close/>
                </a:path>
              </a:pathLst>
            </a:custGeom>
            <a:solidFill>
              <a:srgbClr val="FED51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399933" cy="1626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11141" y="-4761127"/>
            <a:ext cx="5315372" cy="5885416"/>
            <a:chOff x="0" y="0"/>
            <a:chExt cx="1399933" cy="15500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99933" cy="1550068"/>
            </a:xfrm>
            <a:custGeom>
              <a:avLst/>
              <a:gdLst/>
              <a:ahLst/>
              <a:cxnLst/>
              <a:rect r="r" b="b" t="t" l="l"/>
              <a:pathLst>
                <a:path h="1550068" w="1399933">
                  <a:moveTo>
                    <a:pt x="74282" y="0"/>
                  </a:moveTo>
                  <a:lnTo>
                    <a:pt x="1325651" y="0"/>
                  </a:lnTo>
                  <a:cubicBezTo>
                    <a:pt x="1345352" y="0"/>
                    <a:pt x="1364246" y="7826"/>
                    <a:pt x="1378176" y="21757"/>
                  </a:cubicBezTo>
                  <a:cubicBezTo>
                    <a:pt x="1392107" y="35687"/>
                    <a:pt x="1399933" y="54581"/>
                    <a:pt x="1399933" y="74282"/>
                  </a:cubicBezTo>
                  <a:lnTo>
                    <a:pt x="1399933" y="1475786"/>
                  </a:lnTo>
                  <a:cubicBezTo>
                    <a:pt x="1399933" y="1495487"/>
                    <a:pt x="1392107" y="1514381"/>
                    <a:pt x="1378176" y="1528312"/>
                  </a:cubicBezTo>
                  <a:cubicBezTo>
                    <a:pt x="1364246" y="1542242"/>
                    <a:pt x="1345352" y="1550068"/>
                    <a:pt x="1325651" y="1550068"/>
                  </a:cubicBezTo>
                  <a:lnTo>
                    <a:pt x="74282" y="1550068"/>
                  </a:lnTo>
                  <a:cubicBezTo>
                    <a:pt x="54581" y="1550068"/>
                    <a:pt x="35687" y="1542242"/>
                    <a:pt x="21757" y="1528312"/>
                  </a:cubicBezTo>
                  <a:cubicBezTo>
                    <a:pt x="7826" y="1514381"/>
                    <a:pt x="0" y="1495487"/>
                    <a:pt x="0" y="1475786"/>
                  </a:cubicBezTo>
                  <a:lnTo>
                    <a:pt x="0" y="74282"/>
                  </a:lnTo>
                  <a:cubicBezTo>
                    <a:pt x="0" y="54581"/>
                    <a:pt x="7826" y="35687"/>
                    <a:pt x="21757" y="21757"/>
                  </a:cubicBezTo>
                  <a:cubicBezTo>
                    <a:pt x="35687" y="7826"/>
                    <a:pt x="54581" y="0"/>
                    <a:pt x="74282" y="0"/>
                  </a:cubicBezTo>
                  <a:close/>
                </a:path>
              </a:pathLst>
            </a:custGeom>
            <a:solidFill>
              <a:srgbClr val="8DA74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399933" cy="1626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32022" y="8681463"/>
            <a:ext cx="1966027" cy="696022"/>
            <a:chOff x="0" y="0"/>
            <a:chExt cx="517801" cy="1833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7801" cy="183314"/>
            </a:xfrm>
            <a:custGeom>
              <a:avLst/>
              <a:gdLst/>
              <a:ahLst/>
              <a:cxnLst/>
              <a:rect r="r" b="b" t="t" l="l"/>
              <a:pathLst>
                <a:path h="183314" w="517801">
                  <a:moveTo>
                    <a:pt x="91657" y="0"/>
                  </a:moveTo>
                  <a:lnTo>
                    <a:pt x="426144" y="0"/>
                  </a:lnTo>
                  <a:cubicBezTo>
                    <a:pt x="450453" y="0"/>
                    <a:pt x="473766" y="9657"/>
                    <a:pt x="490955" y="26846"/>
                  </a:cubicBezTo>
                  <a:cubicBezTo>
                    <a:pt x="508145" y="44035"/>
                    <a:pt x="517801" y="67348"/>
                    <a:pt x="517801" y="91657"/>
                  </a:cubicBezTo>
                  <a:lnTo>
                    <a:pt x="517801" y="91657"/>
                  </a:lnTo>
                  <a:cubicBezTo>
                    <a:pt x="517801" y="115966"/>
                    <a:pt x="508145" y="139280"/>
                    <a:pt x="490955" y="156469"/>
                  </a:cubicBezTo>
                  <a:cubicBezTo>
                    <a:pt x="473766" y="173658"/>
                    <a:pt x="450453" y="183314"/>
                    <a:pt x="426144" y="183314"/>
                  </a:cubicBezTo>
                  <a:lnTo>
                    <a:pt x="91657" y="183314"/>
                  </a:lnTo>
                  <a:cubicBezTo>
                    <a:pt x="67348" y="183314"/>
                    <a:pt x="44035" y="173658"/>
                    <a:pt x="26846" y="156469"/>
                  </a:cubicBezTo>
                  <a:cubicBezTo>
                    <a:pt x="9657" y="139280"/>
                    <a:pt x="0" y="115966"/>
                    <a:pt x="0" y="91657"/>
                  </a:cubicBezTo>
                  <a:lnTo>
                    <a:pt x="0" y="91657"/>
                  </a:lnTo>
                  <a:cubicBezTo>
                    <a:pt x="0" y="67348"/>
                    <a:pt x="9657" y="44035"/>
                    <a:pt x="26846" y="26846"/>
                  </a:cubicBezTo>
                  <a:cubicBezTo>
                    <a:pt x="44035" y="9657"/>
                    <a:pt x="67348" y="0"/>
                    <a:pt x="91657" y="0"/>
                  </a:cubicBezTo>
                  <a:close/>
                </a:path>
              </a:pathLst>
            </a:custGeom>
            <a:solidFill>
              <a:srgbClr val="8DA74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517801" cy="259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091972" y="1348998"/>
            <a:ext cx="7709163" cy="7699526"/>
          </a:xfrm>
          <a:custGeom>
            <a:avLst/>
            <a:gdLst/>
            <a:ahLst/>
            <a:cxnLst/>
            <a:rect r="r" b="b" t="t" l="l"/>
            <a:pathLst>
              <a:path h="7699526" w="7709163">
                <a:moveTo>
                  <a:pt x="0" y="0"/>
                </a:moveTo>
                <a:lnTo>
                  <a:pt x="7709162" y="0"/>
                </a:lnTo>
                <a:lnTo>
                  <a:pt x="7709162" y="7699526"/>
                </a:lnTo>
                <a:lnTo>
                  <a:pt x="0" y="7699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568024" y="1820232"/>
            <a:ext cx="6757058" cy="675705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6555" t="0" r="-16555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488093" y="1597795"/>
            <a:ext cx="5790647" cy="150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50"/>
              </a:lnSpc>
            </a:pPr>
            <a:r>
              <a:rPr lang="en-US" b="true" sz="9850" spc="-709">
                <a:solidFill>
                  <a:srgbClr val="8DA745"/>
                </a:solidFill>
                <a:latin typeface="Arial Bold"/>
                <a:ea typeface="Arial Bold"/>
                <a:cs typeface="Arial Bold"/>
                <a:sym typeface="Arial Bold"/>
              </a:rPr>
              <a:t>SMART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31649" y="2865239"/>
            <a:ext cx="4912351" cy="131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26"/>
              </a:lnSpc>
            </a:pPr>
            <a:r>
              <a:rPr lang="en-US" b="true" sz="9347" spc="-673">
                <a:solidFill>
                  <a:srgbClr val="FED511"/>
                </a:solidFill>
                <a:latin typeface="Arial Bold"/>
                <a:ea typeface="Arial Bold"/>
                <a:cs typeface="Arial Bold"/>
                <a:sym typeface="Arial Bold"/>
              </a:rPr>
              <a:t>SORTING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2022" y="6024465"/>
            <a:ext cx="5891265" cy="210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u="sng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r>
              <a:rPr lang="en-US" sz="19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Mukesh Sunku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Pola Nanda Nishore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Nutakki Mercy Grace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Natakula Chaitanya Kumar</a:t>
            </a:r>
          </a:p>
          <a:p>
            <a:pPr algn="just" marL="0" indent="0" lvl="0">
              <a:lnSpc>
                <a:spcPts val="252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4406383"/>
            <a:ext cx="6709432" cy="1008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27"/>
              </a:lnSpc>
            </a:pPr>
            <a:r>
              <a:rPr lang="en-US" sz="2734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Transfer Learning for Identifying </a:t>
            </a:r>
          </a:p>
          <a:p>
            <a:pPr algn="just" marL="0" indent="0" lvl="0">
              <a:lnSpc>
                <a:spcPts val="3827"/>
              </a:lnSpc>
            </a:pPr>
            <a:r>
              <a:rPr lang="en-US" sz="2734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Rotten Fruits and Vegetables</a:t>
            </a:r>
          </a:p>
        </p:txBody>
      </p:sp>
      <p:sp>
        <p:nvSpPr>
          <p:cNvPr name="AutoShape 18" id="18"/>
          <p:cNvSpPr/>
          <p:nvPr/>
        </p:nvSpPr>
        <p:spPr>
          <a:xfrm flipV="true">
            <a:off x="1383718" y="9048524"/>
            <a:ext cx="146263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87792" y="-236024"/>
            <a:ext cx="5722584" cy="10759047"/>
            <a:chOff x="0" y="0"/>
            <a:chExt cx="1507183" cy="2833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7183" cy="2833658"/>
            </a:xfrm>
            <a:custGeom>
              <a:avLst/>
              <a:gdLst/>
              <a:ahLst/>
              <a:cxnLst/>
              <a:rect r="r" b="b" t="t" l="l"/>
              <a:pathLst>
                <a:path h="2833658" w="1507183">
                  <a:moveTo>
                    <a:pt x="68996" y="0"/>
                  </a:moveTo>
                  <a:lnTo>
                    <a:pt x="1438186" y="0"/>
                  </a:lnTo>
                  <a:cubicBezTo>
                    <a:pt x="1476292" y="0"/>
                    <a:pt x="1507183" y="30891"/>
                    <a:pt x="1507183" y="68996"/>
                  </a:cubicBezTo>
                  <a:lnTo>
                    <a:pt x="1507183" y="2764662"/>
                  </a:lnTo>
                  <a:cubicBezTo>
                    <a:pt x="1507183" y="2802768"/>
                    <a:pt x="1476292" y="2833658"/>
                    <a:pt x="1438186" y="2833658"/>
                  </a:cubicBezTo>
                  <a:lnTo>
                    <a:pt x="68996" y="2833658"/>
                  </a:lnTo>
                  <a:cubicBezTo>
                    <a:pt x="30891" y="2833658"/>
                    <a:pt x="0" y="2802768"/>
                    <a:pt x="0" y="2764662"/>
                  </a:cubicBezTo>
                  <a:lnTo>
                    <a:pt x="0" y="68996"/>
                  </a:lnTo>
                  <a:cubicBezTo>
                    <a:pt x="0" y="30891"/>
                    <a:pt x="30891" y="0"/>
                    <a:pt x="68996" y="0"/>
                  </a:cubicBezTo>
                  <a:close/>
                </a:path>
              </a:pathLst>
            </a:custGeom>
            <a:solidFill>
              <a:srgbClr val="8DA74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507183" cy="2909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024654" y="1007632"/>
            <a:ext cx="8691032" cy="8680169"/>
          </a:xfrm>
          <a:custGeom>
            <a:avLst/>
            <a:gdLst/>
            <a:ahLst/>
            <a:cxnLst/>
            <a:rect r="r" b="b" t="t" l="l"/>
            <a:pathLst>
              <a:path h="8680169" w="8691032">
                <a:moveTo>
                  <a:pt x="0" y="0"/>
                </a:moveTo>
                <a:lnTo>
                  <a:pt x="8691032" y="0"/>
                </a:lnTo>
                <a:lnTo>
                  <a:pt x="8691032" y="8680168"/>
                </a:lnTo>
                <a:lnTo>
                  <a:pt x="0" y="8680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561338" y="1538884"/>
            <a:ext cx="7617664" cy="761766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5046" r="0" b="-25046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512554" y="-4856716"/>
            <a:ext cx="5315372" cy="5885416"/>
            <a:chOff x="0" y="0"/>
            <a:chExt cx="1399933" cy="15500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99933" cy="1550068"/>
            </a:xfrm>
            <a:custGeom>
              <a:avLst/>
              <a:gdLst/>
              <a:ahLst/>
              <a:cxnLst/>
              <a:rect r="r" b="b" t="t" l="l"/>
              <a:pathLst>
                <a:path h="1550068" w="1399933">
                  <a:moveTo>
                    <a:pt x="74282" y="0"/>
                  </a:moveTo>
                  <a:lnTo>
                    <a:pt x="1325651" y="0"/>
                  </a:lnTo>
                  <a:cubicBezTo>
                    <a:pt x="1345352" y="0"/>
                    <a:pt x="1364246" y="7826"/>
                    <a:pt x="1378176" y="21757"/>
                  </a:cubicBezTo>
                  <a:cubicBezTo>
                    <a:pt x="1392107" y="35687"/>
                    <a:pt x="1399933" y="54581"/>
                    <a:pt x="1399933" y="74282"/>
                  </a:cubicBezTo>
                  <a:lnTo>
                    <a:pt x="1399933" y="1475786"/>
                  </a:lnTo>
                  <a:cubicBezTo>
                    <a:pt x="1399933" y="1495487"/>
                    <a:pt x="1392107" y="1514381"/>
                    <a:pt x="1378176" y="1528312"/>
                  </a:cubicBezTo>
                  <a:cubicBezTo>
                    <a:pt x="1364246" y="1542242"/>
                    <a:pt x="1345352" y="1550068"/>
                    <a:pt x="1325651" y="1550068"/>
                  </a:cubicBezTo>
                  <a:lnTo>
                    <a:pt x="74282" y="1550068"/>
                  </a:lnTo>
                  <a:cubicBezTo>
                    <a:pt x="54581" y="1550068"/>
                    <a:pt x="35687" y="1542242"/>
                    <a:pt x="21757" y="1528312"/>
                  </a:cubicBezTo>
                  <a:cubicBezTo>
                    <a:pt x="7826" y="1514381"/>
                    <a:pt x="0" y="1495487"/>
                    <a:pt x="0" y="1475786"/>
                  </a:cubicBezTo>
                  <a:lnTo>
                    <a:pt x="0" y="74282"/>
                  </a:lnTo>
                  <a:cubicBezTo>
                    <a:pt x="0" y="54581"/>
                    <a:pt x="7826" y="35687"/>
                    <a:pt x="21757" y="21757"/>
                  </a:cubicBezTo>
                  <a:cubicBezTo>
                    <a:pt x="35687" y="7826"/>
                    <a:pt x="54581" y="0"/>
                    <a:pt x="74282" y="0"/>
                  </a:cubicBezTo>
                  <a:close/>
                </a:path>
              </a:pathLst>
            </a:custGeom>
            <a:solidFill>
              <a:srgbClr val="8DA74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399933" cy="1626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76163" y="2316480"/>
            <a:ext cx="7893915" cy="115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98"/>
              </a:lnSpc>
            </a:pPr>
            <a:r>
              <a:rPr lang="en-US" b="true" sz="8179" spc="-588">
                <a:solidFill>
                  <a:srgbClr val="FED511"/>
                </a:solidFill>
                <a:latin typeface="Arial Bold"/>
                <a:ea typeface="Arial Bold"/>
                <a:cs typeface="Arial Bold"/>
                <a:sym typeface="Arial Bold"/>
              </a:rPr>
              <a:t>CONCLUSION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006369"/>
            <a:ext cx="7799837" cy="398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09"/>
              </a:lnSpc>
            </a:pPr>
            <a:r>
              <a:rPr lang="en-US" sz="207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project successfully demonstrates the use of Convolutional Neural Networks (CNN) with transfer learning to accurately classify fruits and vegetables as fresh or rotten. By leveraging pre-trained models, the system achieved high performance with limited training data, reducing both time and computational cost. The approach proves to be effective, scalable, and applicable in real-world scenarios such as retail, agriculture, and supply chain management. Ultimately, this solution contributes to reducing food waste, improving product quality, and enhancing automation in food inspection processes.</a:t>
            </a:r>
          </a:p>
          <a:p>
            <a:pPr algn="just" marL="0" indent="0" lvl="0">
              <a:lnSpc>
                <a:spcPts val="262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2873" y="5266373"/>
            <a:ext cx="13635648" cy="5293321"/>
            <a:chOff x="0" y="0"/>
            <a:chExt cx="3591282" cy="13941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91282" cy="1394126"/>
            </a:xfrm>
            <a:custGeom>
              <a:avLst/>
              <a:gdLst/>
              <a:ahLst/>
              <a:cxnLst/>
              <a:rect r="r" b="b" t="t" l="l"/>
              <a:pathLst>
                <a:path h="1394126" w="3591282">
                  <a:moveTo>
                    <a:pt x="28956" y="0"/>
                  </a:moveTo>
                  <a:lnTo>
                    <a:pt x="3562326" y="0"/>
                  </a:lnTo>
                  <a:cubicBezTo>
                    <a:pt x="3570005" y="0"/>
                    <a:pt x="3577370" y="3051"/>
                    <a:pt x="3582801" y="8481"/>
                  </a:cubicBezTo>
                  <a:cubicBezTo>
                    <a:pt x="3588231" y="13911"/>
                    <a:pt x="3591282" y="21277"/>
                    <a:pt x="3591282" y="28956"/>
                  </a:cubicBezTo>
                  <a:lnTo>
                    <a:pt x="3591282" y="1365169"/>
                  </a:lnTo>
                  <a:cubicBezTo>
                    <a:pt x="3591282" y="1381162"/>
                    <a:pt x="3578318" y="1394126"/>
                    <a:pt x="3562326" y="1394126"/>
                  </a:cubicBezTo>
                  <a:lnTo>
                    <a:pt x="28956" y="1394126"/>
                  </a:lnTo>
                  <a:cubicBezTo>
                    <a:pt x="21277" y="1394126"/>
                    <a:pt x="13911" y="1391075"/>
                    <a:pt x="8481" y="1385645"/>
                  </a:cubicBezTo>
                  <a:cubicBezTo>
                    <a:pt x="3051" y="1380214"/>
                    <a:pt x="0" y="1372849"/>
                    <a:pt x="0" y="1365169"/>
                  </a:cubicBezTo>
                  <a:lnTo>
                    <a:pt x="0" y="28956"/>
                  </a:lnTo>
                  <a:cubicBezTo>
                    <a:pt x="0" y="21277"/>
                    <a:pt x="3051" y="13911"/>
                    <a:pt x="8481" y="8481"/>
                  </a:cubicBezTo>
                  <a:cubicBezTo>
                    <a:pt x="13911" y="3051"/>
                    <a:pt x="21277" y="0"/>
                    <a:pt x="28956" y="0"/>
                  </a:cubicBezTo>
                  <a:close/>
                </a:path>
              </a:pathLst>
            </a:custGeom>
            <a:solidFill>
              <a:srgbClr val="FED51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3591282" cy="1470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36343" y="5941508"/>
            <a:ext cx="8507657" cy="420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4324" indent="-257162" lvl="1">
              <a:lnSpc>
                <a:spcPts val="3335"/>
              </a:lnSpc>
              <a:buFont typeface="Arial"/>
              <a:buChar char="•"/>
            </a:pPr>
            <a:r>
              <a:rPr lang="en-US" sz="2382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Multi-Class Classification</a:t>
            </a:r>
          </a:p>
          <a:p>
            <a:pPr algn="just">
              <a:lnSpc>
                <a:spcPts val="3335"/>
              </a:lnSpc>
            </a:pPr>
          </a:p>
          <a:p>
            <a:pPr algn="just" marL="514324" indent="-257162" lvl="1">
              <a:lnSpc>
                <a:spcPts val="3335"/>
              </a:lnSpc>
              <a:buFont typeface="Arial"/>
              <a:buChar char="•"/>
            </a:pPr>
            <a:r>
              <a:rPr lang="en-US" sz="2382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Larger and More Diverse Datasets</a:t>
            </a:r>
          </a:p>
          <a:p>
            <a:pPr algn="just">
              <a:lnSpc>
                <a:spcPts val="3335"/>
              </a:lnSpc>
            </a:pPr>
          </a:p>
          <a:p>
            <a:pPr algn="just" marL="514324" indent="-257162" lvl="1">
              <a:lnSpc>
                <a:spcPts val="3335"/>
              </a:lnSpc>
              <a:buFont typeface="Arial"/>
              <a:buChar char="•"/>
            </a:pPr>
            <a:r>
              <a:rPr lang="en-US" sz="2382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Mobile and IoT Integration</a:t>
            </a:r>
          </a:p>
          <a:p>
            <a:pPr algn="just">
              <a:lnSpc>
                <a:spcPts val="3335"/>
              </a:lnSpc>
            </a:pPr>
          </a:p>
          <a:p>
            <a:pPr algn="just" marL="514324" indent="-257162" lvl="1">
              <a:lnSpc>
                <a:spcPts val="3335"/>
              </a:lnSpc>
              <a:buFont typeface="Arial"/>
              <a:buChar char="•"/>
            </a:pPr>
            <a:r>
              <a:rPr lang="en-US" sz="2382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Real-Time Detection System</a:t>
            </a:r>
          </a:p>
          <a:p>
            <a:pPr algn="just">
              <a:lnSpc>
                <a:spcPts val="3335"/>
              </a:lnSpc>
            </a:pPr>
          </a:p>
          <a:p>
            <a:pPr algn="just" marL="514324" indent="-257162" lvl="1">
              <a:lnSpc>
                <a:spcPts val="3335"/>
              </a:lnSpc>
              <a:buFont typeface="Arial"/>
              <a:buChar char="•"/>
            </a:pPr>
            <a:r>
              <a:rPr lang="en-US" sz="2382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Explainable AI (XAI)</a:t>
            </a:r>
          </a:p>
          <a:p>
            <a:pPr algn="just">
              <a:lnSpc>
                <a:spcPts val="3195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840637" y="1348998"/>
            <a:ext cx="7754268" cy="7744575"/>
          </a:xfrm>
          <a:custGeom>
            <a:avLst/>
            <a:gdLst/>
            <a:ahLst/>
            <a:cxnLst/>
            <a:rect r="r" b="b" t="t" l="l"/>
            <a:pathLst>
              <a:path h="7744575" w="7754268">
                <a:moveTo>
                  <a:pt x="0" y="0"/>
                </a:moveTo>
                <a:lnTo>
                  <a:pt x="7754268" y="0"/>
                </a:lnTo>
                <a:lnTo>
                  <a:pt x="7754268" y="7744575"/>
                </a:lnTo>
                <a:lnTo>
                  <a:pt x="0" y="7744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319475" y="1822989"/>
            <a:ext cx="6796593" cy="679659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5046" r="0" b="-2504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005146" y="-1086729"/>
            <a:ext cx="5811850" cy="1965251"/>
            <a:chOff x="0" y="0"/>
            <a:chExt cx="1530693" cy="5175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30693" cy="517597"/>
            </a:xfrm>
            <a:custGeom>
              <a:avLst/>
              <a:gdLst/>
              <a:ahLst/>
              <a:cxnLst/>
              <a:rect r="r" b="b" t="t" l="l"/>
              <a:pathLst>
                <a:path h="517597" w="1530693">
                  <a:moveTo>
                    <a:pt x="67937" y="0"/>
                  </a:moveTo>
                  <a:lnTo>
                    <a:pt x="1462756" y="0"/>
                  </a:lnTo>
                  <a:cubicBezTo>
                    <a:pt x="1480774" y="0"/>
                    <a:pt x="1498054" y="7158"/>
                    <a:pt x="1510795" y="19898"/>
                  </a:cubicBezTo>
                  <a:cubicBezTo>
                    <a:pt x="1523535" y="32639"/>
                    <a:pt x="1530693" y="49919"/>
                    <a:pt x="1530693" y="67937"/>
                  </a:cubicBezTo>
                  <a:lnTo>
                    <a:pt x="1530693" y="449660"/>
                  </a:lnTo>
                  <a:cubicBezTo>
                    <a:pt x="1530693" y="467678"/>
                    <a:pt x="1523535" y="484958"/>
                    <a:pt x="1510795" y="497699"/>
                  </a:cubicBezTo>
                  <a:cubicBezTo>
                    <a:pt x="1498054" y="510439"/>
                    <a:pt x="1480774" y="517597"/>
                    <a:pt x="1462756" y="517597"/>
                  </a:cubicBezTo>
                  <a:lnTo>
                    <a:pt x="67937" y="517597"/>
                  </a:lnTo>
                  <a:cubicBezTo>
                    <a:pt x="49919" y="517597"/>
                    <a:pt x="32639" y="510439"/>
                    <a:pt x="19898" y="497699"/>
                  </a:cubicBezTo>
                  <a:cubicBezTo>
                    <a:pt x="7158" y="484958"/>
                    <a:pt x="0" y="467678"/>
                    <a:pt x="0" y="449660"/>
                  </a:cubicBezTo>
                  <a:lnTo>
                    <a:pt x="0" y="67937"/>
                  </a:lnTo>
                  <a:cubicBezTo>
                    <a:pt x="0" y="49919"/>
                    <a:pt x="7158" y="32639"/>
                    <a:pt x="19898" y="19898"/>
                  </a:cubicBezTo>
                  <a:cubicBezTo>
                    <a:pt x="32639" y="7158"/>
                    <a:pt x="49919" y="0"/>
                    <a:pt x="67937" y="0"/>
                  </a:cubicBezTo>
                  <a:close/>
                </a:path>
              </a:pathLst>
            </a:custGeom>
            <a:solidFill>
              <a:srgbClr val="8DA74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1530693" cy="593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66351" y="1822989"/>
            <a:ext cx="8115300" cy="1212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99"/>
              </a:lnSpc>
            </a:pPr>
            <a:r>
              <a:rPr lang="en-US" b="true" sz="7999" spc="-575">
                <a:solidFill>
                  <a:srgbClr val="8DA745"/>
                </a:solidFill>
                <a:latin typeface="Arial Bold"/>
                <a:ea typeface="Arial Bold"/>
                <a:cs typeface="Arial Bold"/>
                <a:sym typeface="Arial Bold"/>
              </a:rPr>
              <a:t>FUTURE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5406981" y="9093573"/>
            <a:ext cx="1966027" cy="696022"/>
            <a:chOff x="0" y="0"/>
            <a:chExt cx="517801" cy="1833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17801" cy="183314"/>
            </a:xfrm>
            <a:custGeom>
              <a:avLst/>
              <a:gdLst/>
              <a:ahLst/>
              <a:cxnLst/>
              <a:rect r="r" b="b" t="t" l="l"/>
              <a:pathLst>
                <a:path h="183314" w="517801">
                  <a:moveTo>
                    <a:pt x="91657" y="0"/>
                  </a:moveTo>
                  <a:lnTo>
                    <a:pt x="426144" y="0"/>
                  </a:lnTo>
                  <a:cubicBezTo>
                    <a:pt x="450453" y="0"/>
                    <a:pt x="473766" y="9657"/>
                    <a:pt x="490955" y="26846"/>
                  </a:cubicBezTo>
                  <a:cubicBezTo>
                    <a:pt x="508145" y="44035"/>
                    <a:pt x="517801" y="67348"/>
                    <a:pt x="517801" y="91657"/>
                  </a:cubicBezTo>
                  <a:lnTo>
                    <a:pt x="517801" y="91657"/>
                  </a:lnTo>
                  <a:cubicBezTo>
                    <a:pt x="517801" y="115966"/>
                    <a:pt x="508145" y="139280"/>
                    <a:pt x="490955" y="156469"/>
                  </a:cubicBezTo>
                  <a:cubicBezTo>
                    <a:pt x="473766" y="173658"/>
                    <a:pt x="450453" y="183314"/>
                    <a:pt x="426144" y="183314"/>
                  </a:cubicBezTo>
                  <a:lnTo>
                    <a:pt x="91657" y="183314"/>
                  </a:lnTo>
                  <a:cubicBezTo>
                    <a:pt x="67348" y="183314"/>
                    <a:pt x="44035" y="173658"/>
                    <a:pt x="26846" y="156469"/>
                  </a:cubicBezTo>
                  <a:cubicBezTo>
                    <a:pt x="9657" y="139280"/>
                    <a:pt x="0" y="115966"/>
                    <a:pt x="0" y="91657"/>
                  </a:cubicBezTo>
                  <a:lnTo>
                    <a:pt x="0" y="91657"/>
                  </a:lnTo>
                  <a:cubicBezTo>
                    <a:pt x="0" y="67348"/>
                    <a:pt x="9657" y="44035"/>
                    <a:pt x="26846" y="26846"/>
                  </a:cubicBezTo>
                  <a:cubicBezTo>
                    <a:pt x="44035" y="9657"/>
                    <a:pt x="67348" y="0"/>
                    <a:pt x="91657" y="0"/>
                  </a:cubicBezTo>
                  <a:close/>
                </a:path>
              </a:pathLst>
            </a:custGeom>
            <a:solidFill>
              <a:srgbClr val="8DA74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517801" cy="259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V="true">
            <a:off x="15658677" y="9460634"/>
            <a:ext cx="146263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7" id="17"/>
          <p:cNvSpPr txBox="true"/>
          <p:nvPr/>
        </p:nvSpPr>
        <p:spPr>
          <a:xfrm rot="0">
            <a:off x="3465627" y="3280932"/>
            <a:ext cx="7893915" cy="115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98"/>
              </a:lnSpc>
            </a:pPr>
            <a:r>
              <a:rPr lang="en-US" b="true" sz="8179" spc="-588">
                <a:solidFill>
                  <a:srgbClr val="FED511"/>
                </a:solidFill>
                <a:latin typeface="Arial Bold"/>
                <a:ea typeface="Arial Bold"/>
                <a:cs typeface="Arial Bold"/>
                <a:sym typeface="Arial Bold"/>
              </a:rPr>
              <a:t>WORK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122031" y="3110624"/>
            <a:ext cx="7619845" cy="7564324"/>
            <a:chOff x="0" y="0"/>
            <a:chExt cx="822513" cy="8165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2513" cy="816520"/>
            </a:xfrm>
            <a:custGeom>
              <a:avLst/>
              <a:gdLst/>
              <a:ahLst/>
              <a:cxnLst/>
              <a:rect r="r" b="b" t="t" l="l"/>
              <a:pathLst>
                <a:path h="816520" w="822513">
                  <a:moveTo>
                    <a:pt x="274319" y="797451"/>
                  </a:moveTo>
                  <a:cubicBezTo>
                    <a:pt x="316487" y="808965"/>
                    <a:pt x="364427" y="816520"/>
                    <a:pt x="411478" y="816520"/>
                  </a:cubicBezTo>
                  <a:cubicBezTo>
                    <a:pt x="458531" y="816520"/>
                    <a:pt x="503807" y="810043"/>
                    <a:pt x="545530" y="798530"/>
                  </a:cubicBezTo>
                  <a:cubicBezTo>
                    <a:pt x="546419" y="798170"/>
                    <a:pt x="547307" y="798170"/>
                    <a:pt x="548194" y="797811"/>
                  </a:cubicBezTo>
                  <a:cubicBezTo>
                    <a:pt x="704884" y="751755"/>
                    <a:pt x="820294" y="630141"/>
                    <a:pt x="822513" y="487936"/>
                  </a:cubicBezTo>
                  <a:lnTo>
                    <a:pt x="822513" y="0"/>
                  </a:lnTo>
                  <a:lnTo>
                    <a:pt x="0" y="0"/>
                  </a:lnTo>
                  <a:lnTo>
                    <a:pt x="0" y="487574"/>
                  </a:lnTo>
                  <a:cubicBezTo>
                    <a:pt x="2219" y="630860"/>
                    <a:pt x="115853" y="752475"/>
                    <a:pt x="274319" y="797451"/>
                  </a:cubicBezTo>
                  <a:close/>
                </a:path>
              </a:pathLst>
            </a:custGeom>
            <a:solidFill>
              <a:srgbClr val="8DA74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822513" cy="670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44093" y="759947"/>
            <a:ext cx="8843907" cy="8832852"/>
          </a:xfrm>
          <a:custGeom>
            <a:avLst/>
            <a:gdLst/>
            <a:ahLst/>
            <a:cxnLst/>
            <a:rect r="r" b="b" t="t" l="l"/>
            <a:pathLst>
              <a:path h="8832852" w="8843907">
                <a:moveTo>
                  <a:pt x="0" y="0"/>
                </a:moveTo>
                <a:lnTo>
                  <a:pt x="8843907" y="0"/>
                </a:lnTo>
                <a:lnTo>
                  <a:pt x="8843907" y="8832852"/>
                </a:lnTo>
                <a:lnTo>
                  <a:pt x="0" y="8832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87760" y="3963693"/>
            <a:ext cx="5971303" cy="5963839"/>
          </a:xfrm>
          <a:custGeom>
            <a:avLst/>
            <a:gdLst/>
            <a:ahLst/>
            <a:cxnLst/>
            <a:rect r="r" b="b" t="t" l="l"/>
            <a:pathLst>
              <a:path h="5963839" w="5971303">
                <a:moveTo>
                  <a:pt x="0" y="0"/>
                </a:moveTo>
                <a:lnTo>
                  <a:pt x="5971304" y="0"/>
                </a:lnTo>
                <a:lnTo>
                  <a:pt x="5971304" y="5963839"/>
                </a:lnTo>
                <a:lnTo>
                  <a:pt x="0" y="59638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90218" y="1300544"/>
            <a:ext cx="7751658" cy="775165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1007" t="0" r="-29086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656497" y="4328698"/>
            <a:ext cx="5233829" cy="52338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5046" r="0" b="-25046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01507" y="3393881"/>
            <a:ext cx="9388711" cy="2041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863"/>
              </a:lnSpc>
            </a:pPr>
            <a:r>
              <a:rPr lang="en-US" b="true" sz="14618" spc="-1052">
                <a:solidFill>
                  <a:srgbClr val="8DA745"/>
                </a:solidFill>
                <a:latin typeface="Arial Bold"/>
                <a:ea typeface="Arial Bold"/>
                <a:cs typeface="Arial Bold"/>
                <a:sym typeface="Arial Bold"/>
              </a:rPr>
              <a:t>THANK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20632" y="5314950"/>
            <a:ext cx="4907343" cy="217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654"/>
              </a:lnSpc>
            </a:pPr>
            <a:r>
              <a:rPr lang="en-US" b="true" sz="15516" spc="-1117">
                <a:solidFill>
                  <a:srgbClr val="FED511"/>
                </a:solidFill>
                <a:latin typeface="Arial Bold"/>
                <a:ea typeface="Arial Bold"/>
                <a:cs typeface="Arial Bold"/>
                <a:sym typeface="Arial Bold"/>
              </a:rPr>
              <a:t>YOU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411141" y="-4628285"/>
            <a:ext cx="5315372" cy="5885416"/>
            <a:chOff x="0" y="0"/>
            <a:chExt cx="1399933" cy="155006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99933" cy="1550068"/>
            </a:xfrm>
            <a:custGeom>
              <a:avLst/>
              <a:gdLst/>
              <a:ahLst/>
              <a:cxnLst/>
              <a:rect r="r" b="b" t="t" l="l"/>
              <a:pathLst>
                <a:path h="1550068" w="1399933">
                  <a:moveTo>
                    <a:pt x="74282" y="0"/>
                  </a:moveTo>
                  <a:lnTo>
                    <a:pt x="1325651" y="0"/>
                  </a:lnTo>
                  <a:cubicBezTo>
                    <a:pt x="1345352" y="0"/>
                    <a:pt x="1364246" y="7826"/>
                    <a:pt x="1378176" y="21757"/>
                  </a:cubicBezTo>
                  <a:cubicBezTo>
                    <a:pt x="1392107" y="35687"/>
                    <a:pt x="1399933" y="54581"/>
                    <a:pt x="1399933" y="74282"/>
                  </a:cubicBezTo>
                  <a:lnTo>
                    <a:pt x="1399933" y="1475786"/>
                  </a:lnTo>
                  <a:cubicBezTo>
                    <a:pt x="1399933" y="1495487"/>
                    <a:pt x="1392107" y="1514381"/>
                    <a:pt x="1378176" y="1528312"/>
                  </a:cubicBezTo>
                  <a:cubicBezTo>
                    <a:pt x="1364246" y="1542242"/>
                    <a:pt x="1345352" y="1550068"/>
                    <a:pt x="1325651" y="1550068"/>
                  </a:cubicBezTo>
                  <a:lnTo>
                    <a:pt x="74282" y="1550068"/>
                  </a:lnTo>
                  <a:cubicBezTo>
                    <a:pt x="54581" y="1550068"/>
                    <a:pt x="35687" y="1542242"/>
                    <a:pt x="21757" y="1528312"/>
                  </a:cubicBezTo>
                  <a:cubicBezTo>
                    <a:pt x="7826" y="1514381"/>
                    <a:pt x="0" y="1495487"/>
                    <a:pt x="0" y="1475786"/>
                  </a:cubicBezTo>
                  <a:lnTo>
                    <a:pt x="0" y="74282"/>
                  </a:lnTo>
                  <a:cubicBezTo>
                    <a:pt x="0" y="54581"/>
                    <a:pt x="7826" y="35687"/>
                    <a:pt x="21757" y="21757"/>
                  </a:cubicBezTo>
                  <a:cubicBezTo>
                    <a:pt x="35687" y="7826"/>
                    <a:pt x="54581" y="0"/>
                    <a:pt x="74282" y="0"/>
                  </a:cubicBezTo>
                  <a:close/>
                </a:path>
              </a:pathLst>
            </a:custGeom>
            <a:solidFill>
              <a:srgbClr val="8DA74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1399933" cy="1626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19880" y="9052202"/>
            <a:ext cx="1966027" cy="696022"/>
            <a:chOff x="0" y="0"/>
            <a:chExt cx="517801" cy="1833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17801" cy="183314"/>
            </a:xfrm>
            <a:custGeom>
              <a:avLst/>
              <a:gdLst/>
              <a:ahLst/>
              <a:cxnLst/>
              <a:rect r="r" b="b" t="t" l="l"/>
              <a:pathLst>
                <a:path h="183314" w="517801">
                  <a:moveTo>
                    <a:pt x="91657" y="0"/>
                  </a:moveTo>
                  <a:lnTo>
                    <a:pt x="426144" y="0"/>
                  </a:lnTo>
                  <a:cubicBezTo>
                    <a:pt x="450453" y="0"/>
                    <a:pt x="473766" y="9657"/>
                    <a:pt x="490955" y="26846"/>
                  </a:cubicBezTo>
                  <a:cubicBezTo>
                    <a:pt x="508145" y="44035"/>
                    <a:pt x="517801" y="67348"/>
                    <a:pt x="517801" y="91657"/>
                  </a:cubicBezTo>
                  <a:lnTo>
                    <a:pt x="517801" y="91657"/>
                  </a:lnTo>
                  <a:cubicBezTo>
                    <a:pt x="517801" y="115966"/>
                    <a:pt x="508145" y="139280"/>
                    <a:pt x="490955" y="156469"/>
                  </a:cubicBezTo>
                  <a:cubicBezTo>
                    <a:pt x="473766" y="173658"/>
                    <a:pt x="450453" y="183314"/>
                    <a:pt x="426144" y="183314"/>
                  </a:cubicBezTo>
                  <a:lnTo>
                    <a:pt x="91657" y="183314"/>
                  </a:lnTo>
                  <a:cubicBezTo>
                    <a:pt x="67348" y="183314"/>
                    <a:pt x="44035" y="173658"/>
                    <a:pt x="26846" y="156469"/>
                  </a:cubicBezTo>
                  <a:cubicBezTo>
                    <a:pt x="9657" y="139280"/>
                    <a:pt x="0" y="115966"/>
                    <a:pt x="0" y="91657"/>
                  </a:cubicBezTo>
                  <a:lnTo>
                    <a:pt x="0" y="91657"/>
                  </a:lnTo>
                  <a:cubicBezTo>
                    <a:pt x="0" y="67348"/>
                    <a:pt x="9657" y="44035"/>
                    <a:pt x="26846" y="26846"/>
                  </a:cubicBezTo>
                  <a:cubicBezTo>
                    <a:pt x="44035" y="9657"/>
                    <a:pt x="67348" y="0"/>
                    <a:pt x="91657" y="0"/>
                  </a:cubicBezTo>
                  <a:close/>
                </a:path>
              </a:pathLst>
            </a:custGeom>
            <a:solidFill>
              <a:srgbClr val="8DA74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517801" cy="259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 flipV="true">
            <a:off x="1071576" y="9419263"/>
            <a:ext cx="146263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598" y="-110393"/>
            <a:ext cx="8691427" cy="6855566"/>
            <a:chOff x="0" y="0"/>
            <a:chExt cx="2289100" cy="18055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9100" cy="1805581"/>
            </a:xfrm>
            <a:custGeom>
              <a:avLst/>
              <a:gdLst/>
              <a:ahLst/>
              <a:cxnLst/>
              <a:rect r="r" b="b" t="t" l="l"/>
              <a:pathLst>
                <a:path h="1805581" w="2289100">
                  <a:moveTo>
                    <a:pt x="45428" y="0"/>
                  </a:moveTo>
                  <a:lnTo>
                    <a:pt x="2243672" y="0"/>
                  </a:lnTo>
                  <a:cubicBezTo>
                    <a:pt x="2255720" y="0"/>
                    <a:pt x="2267275" y="4786"/>
                    <a:pt x="2275794" y="13306"/>
                  </a:cubicBezTo>
                  <a:cubicBezTo>
                    <a:pt x="2284314" y="21825"/>
                    <a:pt x="2289100" y="33380"/>
                    <a:pt x="2289100" y="45428"/>
                  </a:cubicBezTo>
                  <a:lnTo>
                    <a:pt x="2289100" y="1760153"/>
                  </a:lnTo>
                  <a:cubicBezTo>
                    <a:pt x="2289100" y="1785242"/>
                    <a:pt x="2268761" y="1805581"/>
                    <a:pt x="2243672" y="1805581"/>
                  </a:cubicBezTo>
                  <a:lnTo>
                    <a:pt x="45428" y="1805581"/>
                  </a:lnTo>
                  <a:cubicBezTo>
                    <a:pt x="20339" y="1805581"/>
                    <a:pt x="0" y="1785242"/>
                    <a:pt x="0" y="1760153"/>
                  </a:cubicBezTo>
                  <a:lnTo>
                    <a:pt x="0" y="45428"/>
                  </a:lnTo>
                  <a:cubicBezTo>
                    <a:pt x="0" y="20339"/>
                    <a:pt x="20339" y="0"/>
                    <a:pt x="45428" y="0"/>
                  </a:cubicBezTo>
                  <a:close/>
                </a:path>
              </a:pathLst>
            </a:custGeom>
            <a:solidFill>
              <a:srgbClr val="FED51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289100" cy="1881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334549" y="9163213"/>
            <a:ext cx="5811850" cy="1965251"/>
            <a:chOff x="0" y="0"/>
            <a:chExt cx="1530693" cy="5175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30693" cy="517597"/>
            </a:xfrm>
            <a:custGeom>
              <a:avLst/>
              <a:gdLst/>
              <a:ahLst/>
              <a:cxnLst/>
              <a:rect r="r" b="b" t="t" l="l"/>
              <a:pathLst>
                <a:path h="517597" w="1530693">
                  <a:moveTo>
                    <a:pt x="67937" y="0"/>
                  </a:moveTo>
                  <a:lnTo>
                    <a:pt x="1462756" y="0"/>
                  </a:lnTo>
                  <a:cubicBezTo>
                    <a:pt x="1480774" y="0"/>
                    <a:pt x="1498054" y="7158"/>
                    <a:pt x="1510795" y="19898"/>
                  </a:cubicBezTo>
                  <a:cubicBezTo>
                    <a:pt x="1523535" y="32639"/>
                    <a:pt x="1530693" y="49919"/>
                    <a:pt x="1530693" y="67937"/>
                  </a:cubicBezTo>
                  <a:lnTo>
                    <a:pt x="1530693" y="449660"/>
                  </a:lnTo>
                  <a:cubicBezTo>
                    <a:pt x="1530693" y="467678"/>
                    <a:pt x="1523535" y="484958"/>
                    <a:pt x="1510795" y="497699"/>
                  </a:cubicBezTo>
                  <a:cubicBezTo>
                    <a:pt x="1498054" y="510439"/>
                    <a:pt x="1480774" y="517597"/>
                    <a:pt x="1462756" y="517597"/>
                  </a:cubicBezTo>
                  <a:lnTo>
                    <a:pt x="67937" y="517597"/>
                  </a:lnTo>
                  <a:cubicBezTo>
                    <a:pt x="49919" y="517597"/>
                    <a:pt x="32639" y="510439"/>
                    <a:pt x="19898" y="497699"/>
                  </a:cubicBezTo>
                  <a:cubicBezTo>
                    <a:pt x="7158" y="484958"/>
                    <a:pt x="0" y="467678"/>
                    <a:pt x="0" y="449660"/>
                  </a:cubicBezTo>
                  <a:lnTo>
                    <a:pt x="0" y="67937"/>
                  </a:lnTo>
                  <a:cubicBezTo>
                    <a:pt x="0" y="49919"/>
                    <a:pt x="7158" y="32639"/>
                    <a:pt x="19898" y="19898"/>
                  </a:cubicBezTo>
                  <a:cubicBezTo>
                    <a:pt x="32639" y="7158"/>
                    <a:pt x="49919" y="0"/>
                    <a:pt x="67937" y="0"/>
                  </a:cubicBezTo>
                  <a:close/>
                </a:path>
              </a:pathLst>
            </a:custGeom>
            <a:solidFill>
              <a:srgbClr val="8DA74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530693" cy="593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15384" y="638262"/>
            <a:ext cx="7709163" cy="7699526"/>
          </a:xfrm>
          <a:custGeom>
            <a:avLst/>
            <a:gdLst/>
            <a:ahLst/>
            <a:cxnLst/>
            <a:rect r="r" b="b" t="t" l="l"/>
            <a:pathLst>
              <a:path h="7699526" w="7709163">
                <a:moveTo>
                  <a:pt x="0" y="0"/>
                </a:moveTo>
                <a:lnTo>
                  <a:pt x="7709163" y="0"/>
                </a:lnTo>
                <a:lnTo>
                  <a:pt x="7709163" y="7699526"/>
                </a:lnTo>
                <a:lnTo>
                  <a:pt x="0" y="7699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49645" y="4067097"/>
            <a:ext cx="5197700" cy="5191203"/>
          </a:xfrm>
          <a:custGeom>
            <a:avLst/>
            <a:gdLst/>
            <a:ahLst/>
            <a:cxnLst/>
            <a:rect r="r" b="b" t="t" l="l"/>
            <a:pathLst>
              <a:path h="5191203" w="5197700">
                <a:moveTo>
                  <a:pt x="0" y="0"/>
                </a:moveTo>
                <a:lnTo>
                  <a:pt x="5197700" y="0"/>
                </a:lnTo>
                <a:lnTo>
                  <a:pt x="5197700" y="5191203"/>
                </a:lnTo>
                <a:lnTo>
                  <a:pt x="0" y="51912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91436" y="1109496"/>
            <a:ext cx="6757058" cy="675705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470610" y="4384814"/>
            <a:ext cx="4555769" cy="455576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5046" r="0" b="-25046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07939" y="8815202"/>
            <a:ext cx="1966027" cy="696022"/>
            <a:chOff x="0" y="0"/>
            <a:chExt cx="517801" cy="1833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17801" cy="183314"/>
            </a:xfrm>
            <a:custGeom>
              <a:avLst/>
              <a:gdLst/>
              <a:ahLst/>
              <a:cxnLst/>
              <a:rect r="r" b="b" t="t" l="l"/>
              <a:pathLst>
                <a:path h="183314" w="517801">
                  <a:moveTo>
                    <a:pt x="91657" y="0"/>
                  </a:moveTo>
                  <a:lnTo>
                    <a:pt x="426144" y="0"/>
                  </a:lnTo>
                  <a:cubicBezTo>
                    <a:pt x="450453" y="0"/>
                    <a:pt x="473766" y="9657"/>
                    <a:pt x="490955" y="26846"/>
                  </a:cubicBezTo>
                  <a:cubicBezTo>
                    <a:pt x="508145" y="44035"/>
                    <a:pt x="517801" y="67348"/>
                    <a:pt x="517801" y="91657"/>
                  </a:cubicBezTo>
                  <a:lnTo>
                    <a:pt x="517801" y="91657"/>
                  </a:lnTo>
                  <a:cubicBezTo>
                    <a:pt x="517801" y="115966"/>
                    <a:pt x="508145" y="139280"/>
                    <a:pt x="490955" y="156469"/>
                  </a:cubicBezTo>
                  <a:cubicBezTo>
                    <a:pt x="473766" y="173658"/>
                    <a:pt x="450453" y="183314"/>
                    <a:pt x="426144" y="183314"/>
                  </a:cubicBezTo>
                  <a:lnTo>
                    <a:pt x="91657" y="183314"/>
                  </a:lnTo>
                  <a:cubicBezTo>
                    <a:pt x="67348" y="183314"/>
                    <a:pt x="44035" y="173658"/>
                    <a:pt x="26846" y="156469"/>
                  </a:cubicBezTo>
                  <a:cubicBezTo>
                    <a:pt x="9657" y="139280"/>
                    <a:pt x="0" y="115966"/>
                    <a:pt x="0" y="91657"/>
                  </a:cubicBezTo>
                  <a:lnTo>
                    <a:pt x="0" y="91657"/>
                  </a:lnTo>
                  <a:cubicBezTo>
                    <a:pt x="0" y="67348"/>
                    <a:pt x="9657" y="44035"/>
                    <a:pt x="26846" y="26846"/>
                  </a:cubicBezTo>
                  <a:cubicBezTo>
                    <a:pt x="44035" y="9657"/>
                    <a:pt x="67348" y="0"/>
                    <a:pt x="91657" y="0"/>
                  </a:cubicBezTo>
                  <a:close/>
                </a:path>
              </a:pathLst>
            </a:custGeom>
            <a:solidFill>
              <a:srgbClr val="8DA74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517801" cy="259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1159635" y="9182263"/>
            <a:ext cx="146263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0">
            <a:off x="9337499" y="744598"/>
            <a:ext cx="3811351" cy="967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84"/>
              </a:lnSpc>
            </a:pPr>
            <a:r>
              <a:rPr lang="en-US" b="true" sz="6384" spc="-459">
                <a:solidFill>
                  <a:srgbClr val="8DA745"/>
                </a:solidFill>
                <a:latin typeface="Arial Bold"/>
                <a:ea typeface="Arial Bold"/>
                <a:cs typeface="Arial Bold"/>
                <a:sym typeface="Arial Bold"/>
              </a:rPr>
              <a:t>PROBLEM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850" y="777989"/>
            <a:ext cx="5393759" cy="977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25"/>
              </a:lnSpc>
            </a:pPr>
            <a:r>
              <a:rPr lang="en-US" b="true" sz="6960" spc="-501">
                <a:solidFill>
                  <a:srgbClr val="FED511"/>
                </a:solidFill>
                <a:latin typeface="Arial Bold"/>
                <a:ea typeface="Arial Bold"/>
                <a:cs typeface="Arial Bold"/>
                <a:sym typeface="Arial Bold"/>
              </a:rPr>
              <a:t>STATEMENT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26628" y="2805446"/>
            <a:ext cx="6632672" cy="495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Problem of Spoilage: Iden</a:t>
            </a:r>
            <a:r>
              <a:rPr lang="en-US" sz="19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tifying </a:t>
            </a:r>
            <a:r>
              <a:rPr lang="en-US" sz="19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rotten produce is essential to reduce food waste, ensure consumer safety, and maintain product quality.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Solution via Transfer Learning: Use pre-trained deep learning models to classify images of fruits and vegetables as fresh or rotten, requiring less data and training time.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Need for Automation: Manual inspection of fruits and vegetables is slow, inconsistent, and not scalable for large supply chains.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Impact: Helps vendors, retailers, and distributors make faster, more accurate decisions, improving efficiency and reducing economic and health risks.</a:t>
            </a:r>
          </a:p>
          <a:p>
            <a:pPr algn="l">
              <a:lnSpc>
                <a:spcPts val="279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2873" y="5266373"/>
            <a:ext cx="13635648" cy="5293321"/>
            <a:chOff x="0" y="0"/>
            <a:chExt cx="3591282" cy="13941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91282" cy="1394126"/>
            </a:xfrm>
            <a:custGeom>
              <a:avLst/>
              <a:gdLst/>
              <a:ahLst/>
              <a:cxnLst/>
              <a:rect r="r" b="b" t="t" l="l"/>
              <a:pathLst>
                <a:path h="1394126" w="3591282">
                  <a:moveTo>
                    <a:pt x="28956" y="0"/>
                  </a:moveTo>
                  <a:lnTo>
                    <a:pt x="3562326" y="0"/>
                  </a:lnTo>
                  <a:cubicBezTo>
                    <a:pt x="3570005" y="0"/>
                    <a:pt x="3577370" y="3051"/>
                    <a:pt x="3582801" y="8481"/>
                  </a:cubicBezTo>
                  <a:cubicBezTo>
                    <a:pt x="3588231" y="13911"/>
                    <a:pt x="3591282" y="21277"/>
                    <a:pt x="3591282" y="28956"/>
                  </a:cubicBezTo>
                  <a:lnTo>
                    <a:pt x="3591282" y="1365169"/>
                  </a:lnTo>
                  <a:cubicBezTo>
                    <a:pt x="3591282" y="1381162"/>
                    <a:pt x="3578318" y="1394126"/>
                    <a:pt x="3562326" y="1394126"/>
                  </a:cubicBezTo>
                  <a:lnTo>
                    <a:pt x="28956" y="1394126"/>
                  </a:lnTo>
                  <a:cubicBezTo>
                    <a:pt x="21277" y="1394126"/>
                    <a:pt x="13911" y="1391075"/>
                    <a:pt x="8481" y="1385645"/>
                  </a:cubicBezTo>
                  <a:cubicBezTo>
                    <a:pt x="3051" y="1380214"/>
                    <a:pt x="0" y="1372849"/>
                    <a:pt x="0" y="1365169"/>
                  </a:cubicBezTo>
                  <a:lnTo>
                    <a:pt x="0" y="28956"/>
                  </a:lnTo>
                  <a:cubicBezTo>
                    <a:pt x="0" y="21277"/>
                    <a:pt x="3051" y="13911"/>
                    <a:pt x="8481" y="8481"/>
                  </a:cubicBezTo>
                  <a:cubicBezTo>
                    <a:pt x="13911" y="3051"/>
                    <a:pt x="21277" y="0"/>
                    <a:pt x="28956" y="0"/>
                  </a:cubicBezTo>
                  <a:close/>
                </a:path>
              </a:pathLst>
            </a:custGeom>
            <a:solidFill>
              <a:srgbClr val="FED51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3591282" cy="1470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36343" y="6062885"/>
            <a:ext cx="8507657" cy="3614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2734" indent="-246367" lvl="1">
              <a:lnSpc>
                <a:spcPts val="3195"/>
              </a:lnSpc>
              <a:buFont typeface="Arial"/>
              <a:buChar char="•"/>
            </a:pPr>
            <a:r>
              <a:rPr lang="en-US" sz="2282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Leverage pre-trained convolutional neural networks (CNNs) to reduce training time and improve accuracy.</a:t>
            </a:r>
          </a:p>
          <a:p>
            <a:pPr algn="just" marL="492734" indent="-246367" lvl="1">
              <a:lnSpc>
                <a:spcPts val="3195"/>
              </a:lnSpc>
              <a:buFont typeface="Arial"/>
              <a:buChar char="•"/>
            </a:pPr>
            <a:r>
              <a:rPr lang="en-US" sz="2282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Perform classification with high precision and recall, even with limited labeled data.</a:t>
            </a:r>
          </a:p>
          <a:p>
            <a:pPr algn="just" marL="492734" indent="-246367" lvl="1">
              <a:lnSpc>
                <a:spcPts val="3195"/>
              </a:lnSpc>
              <a:buFont typeface="Arial"/>
              <a:buChar char="•"/>
            </a:pPr>
            <a:r>
              <a:rPr lang="en-US" sz="2282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Provide a scalable and efficient solution for real-time detection in agricultural and retail environments.</a:t>
            </a:r>
          </a:p>
          <a:p>
            <a:pPr algn="just" marL="492734" indent="-246367" lvl="1">
              <a:lnSpc>
                <a:spcPts val="3195"/>
              </a:lnSpc>
              <a:buFont typeface="Arial"/>
              <a:buChar char="•"/>
            </a:pPr>
            <a:r>
              <a:rPr lang="en-US" sz="2282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Assist in reducing food waste and improving quality control in the food supply chain.</a:t>
            </a:r>
          </a:p>
          <a:p>
            <a:pPr algn="just">
              <a:lnSpc>
                <a:spcPts val="3195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840637" y="1348998"/>
            <a:ext cx="7754268" cy="7744575"/>
          </a:xfrm>
          <a:custGeom>
            <a:avLst/>
            <a:gdLst/>
            <a:ahLst/>
            <a:cxnLst/>
            <a:rect r="r" b="b" t="t" l="l"/>
            <a:pathLst>
              <a:path h="7744575" w="7754268">
                <a:moveTo>
                  <a:pt x="0" y="0"/>
                </a:moveTo>
                <a:lnTo>
                  <a:pt x="7754268" y="0"/>
                </a:lnTo>
                <a:lnTo>
                  <a:pt x="7754268" y="7744575"/>
                </a:lnTo>
                <a:lnTo>
                  <a:pt x="0" y="7744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319475" y="1822989"/>
            <a:ext cx="6796593" cy="679659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5046" r="0" b="-2504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005146" y="-1086729"/>
            <a:ext cx="5811850" cy="1965251"/>
            <a:chOff x="0" y="0"/>
            <a:chExt cx="1530693" cy="5175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30693" cy="517597"/>
            </a:xfrm>
            <a:custGeom>
              <a:avLst/>
              <a:gdLst/>
              <a:ahLst/>
              <a:cxnLst/>
              <a:rect r="r" b="b" t="t" l="l"/>
              <a:pathLst>
                <a:path h="517597" w="1530693">
                  <a:moveTo>
                    <a:pt x="67937" y="0"/>
                  </a:moveTo>
                  <a:lnTo>
                    <a:pt x="1462756" y="0"/>
                  </a:lnTo>
                  <a:cubicBezTo>
                    <a:pt x="1480774" y="0"/>
                    <a:pt x="1498054" y="7158"/>
                    <a:pt x="1510795" y="19898"/>
                  </a:cubicBezTo>
                  <a:cubicBezTo>
                    <a:pt x="1523535" y="32639"/>
                    <a:pt x="1530693" y="49919"/>
                    <a:pt x="1530693" y="67937"/>
                  </a:cubicBezTo>
                  <a:lnTo>
                    <a:pt x="1530693" y="449660"/>
                  </a:lnTo>
                  <a:cubicBezTo>
                    <a:pt x="1530693" y="467678"/>
                    <a:pt x="1523535" y="484958"/>
                    <a:pt x="1510795" y="497699"/>
                  </a:cubicBezTo>
                  <a:cubicBezTo>
                    <a:pt x="1498054" y="510439"/>
                    <a:pt x="1480774" y="517597"/>
                    <a:pt x="1462756" y="517597"/>
                  </a:cubicBezTo>
                  <a:lnTo>
                    <a:pt x="67937" y="517597"/>
                  </a:lnTo>
                  <a:cubicBezTo>
                    <a:pt x="49919" y="517597"/>
                    <a:pt x="32639" y="510439"/>
                    <a:pt x="19898" y="497699"/>
                  </a:cubicBezTo>
                  <a:cubicBezTo>
                    <a:pt x="7158" y="484958"/>
                    <a:pt x="0" y="467678"/>
                    <a:pt x="0" y="449660"/>
                  </a:cubicBezTo>
                  <a:lnTo>
                    <a:pt x="0" y="67937"/>
                  </a:lnTo>
                  <a:cubicBezTo>
                    <a:pt x="0" y="49919"/>
                    <a:pt x="7158" y="32639"/>
                    <a:pt x="19898" y="19898"/>
                  </a:cubicBezTo>
                  <a:cubicBezTo>
                    <a:pt x="32639" y="7158"/>
                    <a:pt x="49919" y="0"/>
                    <a:pt x="67937" y="0"/>
                  </a:cubicBezTo>
                  <a:close/>
                </a:path>
              </a:pathLst>
            </a:custGeom>
            <a:solidFill>
              <a:srgbClr val="8DA74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1530693" cy="593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822989"/>
            <a:ext cx="8115300" cy="1212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99"/>
              </a:lnSpc>
            </a:pPr>
            <a:r>
              <a:rPr lang="en-US" b="true" sz="7999" spc="-575">
                <a:solidFill>
                  <a:srgbClr val="8DA745"/>
                </a:solidFill>
                <a:latin typeface="Arial Bold"/>
                <a:ea typeface="Arial Bold"/>
                <a:cs typeface="Arial Bold"/>
                <a:sym typeface="Arial Bold"/>
              </a:rPr>
              <a:t>OBJECTIVE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5406981" y="9093573"/>
            <a:ext cx="1966027" cy="696022"/>
            <a:chOff x="0" y="0"/>
            <a:chExt cx="517801" cy="1833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17801" cy="183314"/>
            </a:xfrm>
            <a:custGeom>
              <a:avLst/>
              <a:gdLst/>
              <a:ahLst/>
              <a:cxnLst/>
              <a:rect r="r" b="b" t="t" l="l"/>
              <a:pathLst>
                <a:path h="183314" w="517801">
                  <a:moveTo>
                    <a:pt x="91657" y="0"/>
                  </a:moveTo>
                  <a:lnTo>
                    <a:pt x="426144" y="0"/>
                  </a:lnTo>
                  <a:cubicBezTo>
                    <a:pt x="450453" y="0"/>
                    <a:pt x="473766" y="9657"/>
                    <a:pt x="490955" y="26846"/>
                  </a:cubicBezTo>
                  <a:cubicBezTo>
                    <a:pt x="508145" y="44035"/>
                    <a:pt x="517801" y="67348"/>
                    <a:pt x="517801" y="91657"/>
                  </a:cubicBezTo>
                  <a:lnTo>
                    <a:pt x="517801" y="91657"/>
                  </a:lnTo>
                  <a:cubicBezTo>
                    <a:pt x="517801" y="115966"/>
                    <a:pt x="508145" y="139280"/>
                    <a:pt x="490955" y="156469"/>
                  </a:cubicBezTo>
                  <a:cubicBezTo>
                    <a:pt x="473766" y="173658"/>
                    <a:pt x="450453" y="183314"/>
                    <a:pt x="426144" y="183314"/>
                  </a:cubicBezTo>
                  <a:lnTo>
                    <a:pt x="91657" y="183314"/>
                  </a:lnTo>
                  <a:cubicBezTo>
                    <a:pt x="67348" y="183314"/>
                    <a:pt x="44035" y="173658"/>
                    <a:pt x="26846" y="156469"/>
                  </a:cubicBezTo>
                  <a:cubicBezTo>
                    <a:pt x="9657" y="139280"/>
                    <a:pt x="0" y="115966"/>
                    <a:pt x="0" y="91657"/>
                  </a:cubicBezTo>
                  <a:lnTo>
                    <a:pt x="0" y="91657"/>
                  </a:lnTo>
                  <a:cubicBezTo>
                    <a:pt x="0" y="67348"/>
                    <a:pt x="9657" y="44035"/>
                    <a:pt x="26846" y="26846"/>
                  </a:cubicBezTo>
                  <a:cubicBezTo>
                    <a:pt x="44035" y="9657"/>
                    <a:pt x="67348" y="0"/>
                    <a:pt x="91657" y="0"/>
                  </a:cubicBezTo>
                  <a:close/>
                </a:path>
              </a:pathLst>
            </a:custGeom>
            <a:solidFill>
              <a:srgbClr val="8DA74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517801" cy="259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V="true">
            <a:off x="15658677" y="9460634"/>
            <a:ext cx="146263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004" y="5378171"/>
            <a:ext cx="16230600" cy="3788040"/>
            <a:chOff x="0" y="0"/>
            <a:chExt cx="4274726" cy="9976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997673"/>
            </a:xfrm>
            <a:custGeom>
              <a:avLst/>
              <a:gdLst/>
              <a:ahLst/>
              <a:cxnLst/>
              <a:rect r="r" b="b" t="t" l="l"/>
              <a:pathLst>
                <a:path h="997673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973346"/>
                  </a:lnTo>
                  <a:cubicBezTo>
                    <a:pt x="4274726" y="986781"/>
                    <a:pt x="4263834" y="997673"/>
                    <a:pt x="4250399" y="997673"/>
                  </a:cubicBezTo>
                  <a:lnTo>
                    <a:pt x="24327" y="997673"/>
                  </a:lnTo>
                  <a:cubicBezTo>
                    <a:pt x="17875" y="997673"/>
                    <a:pt x="11687" y="995110"/>
                    <a:pt x="7125" y="990548"/>
                  </a:cubicBezTo>
                  <a:cubicBezTo>
                    <a:pt x="2563" y="985986"/>
                    <a:pt x="0" y="979798"/>
                    <a:pt x="0" y="97334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ED51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274726" cy="978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439669" y="5455920"/>
            <a:ext cx="6836618" cy="380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Problem Identification: Manual detection of rotten fruits and vegetables is inefficient, inconsistent, and unsuitable for large-scale operations.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Propos</a:t>
            </a:r>
            <a:r>
              <a:rPr lang="en-US" sz="1800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ed Solution: Use transfer learning with pre-trained CNN models to classify images of produce as fresh or rotten.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Efficiency &amp; Accuracy: Transfer learning enables high accuracy even with limited data and reduces the need for extensive training from scratch.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Real-world Impact: Helps reduce food waste, improve quality control, and enhance decision-making in agriculture and retail sectors.</a:t>
            </a:r>
          </a:p>
          <a:p>
            <a:pPr algn="just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196650" y="2112535"/>
            <a:ext cx="5909241" cy="1168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95"/>
              </a:lnSpc>
            </a:pPr>
            <a:r>
              <a:rPr lang="en-US" b="true" sz="8403" spc="-605">
                <a:solidFill>
                  <a:srgbClr val="8DA745"/>
                </a:solidFill>
                <a:latin typeface="Arial Bold"/>
                <a:ea typeface="Arial Bold"/>
                <a:cs typeface="Arial Bold"/>
                <a:sym typeface="Arial Bold"/>
              </a:rPr>
              <a:t>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51271" y="3516189"/>
            <a:ext cx="6794260" cy="1136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56"/>
              </a:lnSpc>
            </a:pPr>
            <a:r>
              <a:rPr lang="en-US" b="true" sz="8132" spc="-585">
                <a:solidFill>
                  <a:srgbClr val="FED511"/>
                </a:solidFill>
                <a:latin typeface="Arial Bold"/>
                <a:ea typeface="Arial Bold"/>
                <a:cs typeface="Arial Bold"/>
                <a:sym typeface="Arial Bold"/>
              </a:rPr>
              <a:t>OVERVIEW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63383" y="1028700"/>
            <a:ext cx="8678868" cy="8668020"/>
          </a:xfrm>
          <a:custGeom>
            <a:avLst/>
            <a:gdLst/>
            <a:ahLst/>
            <a:cxnLst/>
            <a:rect r="r" b="b" t="t" l="l"/>
            <a:pathLst>
              <a:path h="8668020" w="8678868">
                <a:moveTo>
                  <a:pt x="0" y="0"/>
                </a:moveTo>
                <a:lnTo>
                  <a:pt x="8678868" y="0"/>
                </a:lnTo>
                <a:lnTo>
                  <a:pt x="8678868" y="8668020"/>
                </a:lnTo>
                <a:lnTo>
                  <a:pt x="0" y="8668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99316" y="1559209"/>
            <a:ext cx="7607002" cy="760700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5046" r="0" b="-2504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512554" y="-4856716"/>
            <a:ext cx="5315372" cy="5885416"/>
            <a:chOff x="0" y="0"/>
            <a:chExt cx="1399933" cy="15500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99933" cy="1550068"/>
            </a:xfrm>
            <a:custGeom>
              <a:avLst/>
              <a:gdLst/>
              <a:ahLst/>
              <a:cxnLst/>
              <a:rect r="r" b="b" t="t" l="l"/>
              <a:pathLst>
                <a:path h="1550068" w="1399933">
                  <a:moveTo>
                    <a:pt x="74282" y="0"/>
                  </a:moveTo>
                  <a:lnTo>
                    <a:pt x="1325651" y="0"/>
                  </a:lnTo>
                  <a:cubicBezTo>
                    <a:pt x="1345352" y="0"/>
                    <a:pt x="1364246" y="7826"/>
                    <a:pt x="1378176" y="21757"/>
                  </a:cubicBezTo>
                  <a:cubicBezTo>
                    <a:pt x="1392107" y="35687"/>
                    <a:pt x="1399933" y="54581"/>
                    <a:pt x="1399933" y="74282"/>
                  </a:cubicBezTo>
                  <a:lnTo>
                    <a:pt x="1399933" y="1475786"/>
                  </a:lnTo>
                  <a:cubicBezTo>
                    <a:pt x="1399933" y="1495487"/>
                    <a:pt x="1392107" y="1514381"/>
                    <a:pt x="1378176" y="1528312"/>
                  </a:cubicBezTo>
                  <a:cubicBezTo>
                    <a:pt x="1364246" y="1542242"/>
                    <a:pt x="1345352" y="1550068"/>
                    <a:pt x="1325651" y="1550068"/>
                  </a:cubicBezTo>
                  <a:lnTo>
                    <a:pt x="74282" y="1550068"/>
                  </a:lnTo>
                  <a:cubicBezTo>
                    <a:pt x="54581" y="1550068"/>
                    <a:pt x="35687" y="1542242"/>
                    <a:pt x="21757" y="1528312"/>
                  </a:cubicBezTo>
                  <a:cubicBezTo>
                    <a:pt x="7826" y="1514381"/>
                    <a:pt x="0" y="1495487"/>
                    <a:pt x="0" y="1475786"/>
                  </a:cubicBezTo>
                  <a:lnTo>
                    <a:pt x="0" y="74282"/>
                  </a:lnTo>
                  <a:cubicBezTo>
                    <a:pt x="0" y="54581"/>
                    <a:pt x="7826" y="35687"/>
                    <a:pt x="21757" y="21757"/>
                  </a:cubicBezTo>
                  <a:cubicBezTo>
                    <a:pt x="35687" y="7826"/>
                    <a:pt x="54581" y="0"/>
                    <a:pt x="74282" y="0"/>
                  </a:cubicBezTo>
                  <a:close/>
                </a:path>
              </a:pathLst>
            </a:custGeom>
            <a:solidFill>
              <a:srgbClr val="8DA74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1399933" cy="1626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293273" y="457172"/>
            <a:ext cx="1966027" cy="696022"/>
            <a:chOff x="0" y="0"/>
            <a:chExt cx="517801" cy="1833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17801" cy="183314"/>
            </a:xfrm>
            <a:custGeom>
              <a:avLst/>
              <a:gdLst/>
              <a:ahLst/>
              <a:cxnLst/>
              <a:rect r="r" b="b" t="t" l="l"/>
              <a:pathLst>
                <a:path h="183314" w="517801">
                  <a:moveTo>
                    <a:pt x="91657" y="0"/>
                  </a:moveTo>
                  <a:lnTo>
                    <a:pt x="426144" y="0"/>
                  </a:lnTo>
                  <a:cubicBezTo>
                    <a:pt x="450453" y="0"/>
                    <a:pt x="473766" y="9657"/>
                    <a:pt x="490955" y="26846"/>
                  </a:cubicBezTo>
                  <a:cubicBezTo>
                    <a:pt x="508145" y="44035"/>
                    <a:pt x="517801" y="67348"/>
                    <a:pt x="517801" y="91657"/>
                  </a:cubicBezTo>
                  <a:lnTo>
                    <a:pt x="517801" y="91657"/>
                  </a:lnTo>
                  <a:cubicBezTo>
                    <a:pt x="517801" y="115966"/>
                    <a:pt x="508145" y="139280"/>
                    <a:pt x="490955" y="156469"/>
                  </a:cubicBezTo>
                  <a:cubicBezTo>
                    <a:pt x="473766" y="173658"/>
                    <a:pt x="450453" y="183314"/>
                    <a:pt x="426144" y="183314"/>
                  </a:cubicBezTo>
                  <a:lnTo>
                    <a:pt x="91657" y="183314"/>
                  </a:lnTo>
                  <a:cubicBezTo>
                    <a:pt x="67348" y="183314"/>
                    <a:pt x="44035" y="173658"/>
                    <a:pt x="26846" y="156469"/>
                  </a:cubicBezTo>
                  <a:cubicBezTo>
                    <a:pt x="9657" y="139280"/>
                    <a:pt x="0" y="115966"/>
                    <a:pt x="0" y="91657"/>
                  </a:cubicBezTo>
                  <a:lnTo>
                    <a:pt x="0" y="91657"/>
                  </a:lnTo>
                  <a:cubicBezTo>
                    <a:pt x="0" y="67348"/>
                    <a:pt x="9657" y="44035"/>
                    <a:pt x="26846" y="26846"/>
                  </a:cubicBezTo>
                  <a:cubicBezTo>
                    <a:pt x="44035" y="9657"/>
                    <a:pt x="67348" y="0"/>
                    <a:pt x="91657" y="0"/>
                  </a:cubicBezTo>
                  <a:close/>
                </a:path>
              </a:pathLst>
            </a:custGeom>
            <a:solidFill>
              <a:srgbClr val="8DA74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517801" cy="259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15544969" y="824233"/>
            <a:ext cx="146263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816" y="-371970"/>
            <a:ext cx="5154729" cy="11030940"/>
            <a:chOff x="0" y="0"/>
            <a:chExt cx="1357624" cy="29052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7624" cy="2905268"/>
            </a:xfrm>
            <a:custGeom>
              <a:avLst/>
              <a:gdLst/>
              <a:ahLst/>
              <a:cxnLst/>
              <a:rect r="r" b="b" t="t" l="l"/>
              <a:pathLst>
                <a:path h="2905268" w="1357624">
                  <a:moveTo>
                    <a:pt x="76597" y="0"/>
                  </a:moveTo>
                  <a:lnTo>
                    <a:pt x="1281027" y="0"/>
                  </a:lnTo>
                  <a:cubicBezTo>
                    <a:pt x="1323330" y="0"/>
                    <a:pt x="1357624" y="34294"/>
                    <a:pt x="1357624" y="76597"/>
                  </a:cubicBezTo>
                  <a:lnTo>
                    <a:pt x="1357624" y="2828671"/>
                  </a:lnTo>
                  <a:cubicBezTo>
                    <a:pt x="1357624" y="2848986"/>
                    <a:pt x="1349554" y="2868469"/>
                    <a:pt x="1335189" y="2882833"/>
                  </a:cubicBezTo>
                  <a:cubicBezTo>
                    <a:pt x="1320825" y="2897198"/>
                    <a:pt x="1301342" y="2905268"/>
                    <a:pt x="1281027" y="2905268"/>
                  </a:cubicBezTo>
                  <a:lnTo>
                    <a:pt x="76597" y="2905268"/>
                  </a:lnTo>
                  <a:cubicBezTo>
                    <a:pt x="34294" y="2905268"/>
                    <a:pt x="0" y="2870974"/>
                    <a:pt x="0" y="2828671"/>
                  </a:cubicBezTo>
                  <a:lnTo>
                    <a:pt x="0" y="76597"/>
                  </a:lnTo>
                  <a:cubicBezTo>
                    <a:pt x="0" y="34294"/>
                    <a:pt x="34294" y="0"/>
                    <a:pt x="76597" y="0"/>
                  </a:cubicBezTo>
                  <a:close/>
                </a:path>
              </a:pathLst>
            </a:custGeom>
            <a:solidFill>
              <a:srgbClr val="FED51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357624" cy="2886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55567" y="1028700"/>
            <a:ext cx="8837937" cy="8826890"/>
          </a:xfrm>
          <a:custGeom>
            <a:avLst/>
            <a:gdLst/>
            <a:ahLst/>
            <a:cxnLst/>
            <a:rect r="r" b="b" t="t" l="l"/>
            <a:pathLst>
              <a:path h="8826890" w="8837937">
                <a:moveTo>
                  <a:pt x="0" y="0"/>
                </a:moveTo>
                <a:lnTo>
                  <a:pt x="8837937" y="0"/>
                </a:lnTo>
                <a:lnTo>
                  <a:pt x="8837937" y="8826890"/>
                </a:lnTo>
                <a:lnTo>
                  <a:pt x="0" y="8826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270287"/>
            <a:ext cx="7746426" cy="774642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5046" r="0" b="-25046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183080" y="2022046"/>
            <a:ext cx="7498933" cy="1042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1"/>
              </a:lnSpc>
            </a:pPr>
            <a:r>
              <a:rPr lang="en-US" b="true" sz="7456" spc="-536">
                <a:solidFill>
                  <a:srgbClr val="8DA745"/>
                </a:solidFill>
                <a:latin typeface="Arial Bold"/>
                <a:ea typeface="Arial Bold"/>
                <a:cs typeface="Arial Bold"/>
                <a:sym typeface="Arial Bold"/>
              </a:rPr>
              <a:t>DATASET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57515" y="3070367"/>
            <a:ext cx="7498933" cy="1042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1"/>
              </a:lnSpc>
            </a:pPr>
            <a:r>
              <a:rPr lang="en-US" b="true" sz="7456" spc="-536">
                <a:solidFill>
                  <a:srgbClr val="FED511"/>
                </a:solidFill>
                <a:latin typeface="Arial Bold"/>
                <a:ea typeface="Arial Bold"/>
                <a:cs typeface="Arial Bold"/>
                <a:sym typeface="Arial Bold"/>
              </a:rPr>
              <a:t>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13424" y="4540044"/>
            <a:ext cx="8564102" cy="3855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2"/>
              </a:lnSpc>
            </a:pPr>
            <a:r>
              <a:rPr lang="en-US" sz="200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Sourced from Kaggle Fruit and Vegetable Disease (Healthy vs Rotten)</a:t>
            </a:r>
          </a:p>
          <a:p>
            <a:pPr algn="just">
              <a:lnSpc>
                <a:spcPts val="2802"/>
              </a:lnSpc>
            </a:pPr>
          </a:p>
          <a:p>
            <a:pPr algn="just">
              <a:lnSpc>
                <a:spcPts val="2802"/>
              </a:lnSpc>
            </a:pPr>
            <a:r>
              <a:rPr lang="en-US" sz="200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Resizing images to a fixed input size (e.g., 224x224 pixels).</a:t>
            </a:r>
          </a:p>
          <a:p>
            <a:pPr algn="just">
              <a:lnSpc>
                <a:spcPts val="2802"/>
              </a:lnSpc>
            </a:pPr>
          </a:p>
          <a:p>
            <a:pPr algn="just">
              <a:lnSpc>
                <a:spcPts val="2802"/>
              </a:lnSpc>
            </a:pPr>
            <a:r>
              <a:rPr lang="en-US" sz="200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Normalization and augmentation (rotation, flipping, zooming) to increase model generalization.</a:t>
            </a:r>
          </a:p>
          <a:p>
            <a:pPr algn="just">
              <a:lnSpc>
                <a:spcPts val="2802"/>
              </a:lnSpc>
            </a:pPr>
          </a:p>
          <a:p>
            <a:pPr algn="just">
              <a:lnSpc>
                <a:spcPts val="2802"/>
              </a:lnSpc>
            </a:pPr>
            <a:r>
              <a:rPr lang="en-US" sz="200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Splitting into training, validation, and test sets</a:t>
            </a:r>
          </a:p>
          <a:p>
            <a:pPr algn="just">
              <a:lnSpc>
                <a:spcPts val="2662"/>
              </a:lnSpc>
            </a:pPr>
          </a:p>
          <a:p>
            <a:pPr algn="just">
              <a:lnSpc>
                <a:spcPts val="2662"/>
              </a:lnSpc>
            </a:pPr>
            <a:r>
              <a:rPr lang="en-US" sz="190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just" marL="0" indent="0" lvl="0">
              <a:lnSpc>
                <a:spcPts val="2662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5406981" y="9093573"/>
            <a:ext cx="1966027" cy="696022"/>
            <a:chOff x="0" y="0"/>
            <a:chExt cx="517801" cy="1833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7801" cy="183314"/>
            </a:xfrm>
            <a:custGeom>
              <a:avLst/>
              <a:gdLst/>
              <a:ahLst/>
              <a:cxnLst/>
              <a:rect r="r" b="b" t="t" l="l"/>
              <a:pathLst>
                <a:path h="183314" w="517801">
                  <a:moveTo>
                    <a:pt x="91657" y="0"/>
                  </a:moveTo>
                  <a:lnTo>
                    <a:pt x="426144" y="0"/>
                  </a:lnTo>
                  <a:cubicBezTo>
                    <a:pt x="450453" y="0"/>
                    <a:pt x="473766" y="9657"/>
                    <a:pt x="490955" y="26846"/>
                  </a:cubicBezTo>
                  <a:cubicBezTo>
                    <a:pt x="508145" y="44035"/>
                    <a:pt x="517801" y="67348"/>
                    <a:pt x="517801" y="91657"/>
                  </a:cubicBezTo>
                  <a:lnTo>
                    <a:pt x="517801" y="91657"/>
                  </a:lnTo>
                  <a:cubicBezTo>
                    <a:pt x="517801" y="115966"/>
                    <a:pt x="508145" y="139280"/>
                    <a:pt x="490955" y="156469"/>
                  </a:cubicBezTo>
                  <a:cubicBezTo>
                    <a:pt x="473766" y="173658"/>
                    <a:pt x="450453" y="183314"/>
                    <a:pt x="426144" y="183314"/>
                  </a:cubicBezTo>
                  <a:lnTo>
                    <a:pt x="91657" y="183314"/>
                  </a:lnTo>
                  <a:cubicBezTo>
                    <a:pt x="67348" y="183314"/>
                    <a:pt x="44035" y="173658"/>
                    <a:pt x="26846" y="156469"/>
                  </a:cubicBezTo>
                  <a:cubicBezTo>
                    <a:pt x="9657" y="139280"/>
                    <a:pt x="0" y="115966"/>
                    <a:pt x="0" y="91657"/>
                  </a:cubicBezTo>
                  <a:lnTo>
                    <a:pt x="0" y="91657"/>
                  </a:lnTo>
                  <a:cubicBezTo>
                    <a:pt x="0" y="67348"/>
                    <a:pt x="9657" y="44035"/>
                    <a:pt x="26846" y="26846"/>
                  </a:cubicBezTo>
                  <a:cubicBezTo>
                    <a:pt x="44035" y="9657"/>
                    <a:pt x="67348" y="0"/>
                    <a:pt x="91657" y="0"/>
                  </a:cubicBezTo>
                  <a:close/>
                </a:path>
              </a:pathLst>
            </a:custGeom>
            <a:solidFill>
              <a:srgbClr val="8DA74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517801" cy="259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15658677" y="9460634"/>
            <a:ext cx="146263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5" id="15"/>
          <p:cNvGrpSpPr/>
          <p:nvPr/>
        </p:nvGrpSpPr>
        <p:grpSpPr>
          <a:xfrm rot="0">
            <a:off x="14005146" y="-1086729"/>
            <a:ext cx="5811850" cy="1965251"/>
            <a:chOff x="0" y="0"/>
            <a:chExt cx="1530693" cy="5175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30693" cy="517597"/>
            </a:xfrm>
            <a:custGeom>
              <a:avLst/>
              <a:gdLst/>
              <a:ahLst/>
              <a:cxnLst/>
              <a:rect r="r" b="b" t="t" l="l"/>
              <a:pathLst>
                <a:path h="517597" w="1530693">
                  <a:moveTo>
                    <a:pt x="67937" y="0"/>
                  </a:moveTo>
                  <a:lnTo>
                    <a:pt x="1462756" y="0"/>
                  </a:lnTo>
                  <a:cubicBezTo>
                    <a:pt x="1480774" y="0"/>
                    <a:pt x="1498054" y="7158"/>
                    <a:pt x="1510795" y="19898"/>
                  </a:cubicBezTo>
                  <a:cubicBezTo>
                    <a:pt x="1523535" y="32639"/>
                    <a:pt x="1530693" y="49919"/>
                    <a:pt x="1530693" y="67937"/>
                  </a:cubicBezTo>
                  <a:lnTo>
                    <a:pt x="1530693" y="449660"/>
                  </a:lnTo>
                  <a:cubicBezTo>
                    <a:pt x="1530693" y="467678"/>
                    <a:pt x="1523535" y="484958"/>
                    <a:pt x="1510795" y="497699"/>
                  </a:cubicBezTo>
                  <a:cubicBezTo>
                    <a:pt x="1498054" y="510439"/>
                    <a:pt x="1480774" y="517597"/>
                    <a:pt x="1462756" y="517597"/>
                  </a:cubicBezTo>
                  <a:lnTo>
                    <a:pt x="67937" y="517597"/>
                  </a:lnTo>
                  <a:cubicBezTo>
                    <a:pt x="49919" y="517597"/>
                    <a:pt x="32639" y="510439"/>
                    <a:pt x="19898" y="497699"/>
                  </a:cubicBezTo>
                  <a:cubicBezTo>
                    <a:pt x="7158" y="484958"/>
                    <a:pt x="0" y="467678"/>
                    <a:pt x="0" y="449660"/>
                  </a:cubicBezTo>
                  <a:lnTo>
                    <a:pt x="0" y="67937"/>
                  </a:lnTo>
                  <a:cubicBezTo>
                    <a:pt x="0" y="49919"/>
                    <a:pt x="7158" y="32639"/>
                    <a:pt x="19898" y="19898"/>
                  </a:cubicBezTo>
                  <a:cubicBezTo>
                    <a:pt x="32639" y="7158"/>
                    <a:pt x="49919" y="0"/>
                    <a:pt x="67937" y="0"/>
                  </a:cubicBezTo>
                  <a:close/>
                </a:path>
              </a:pathLst>
            </a:custGeom>
            <a:solidFill>
              <a:srgbClr val="8DA74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1530693" cy="593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122031" y="3110624"/>
            <a:ext cx="7619845" cy="7564324"/>
            <a:chOff x="0" y="0"/>
            <a:chExt cx="822513" cy="8165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2513" cy="816520"/>
            </a:xfrm>
            <a:custGeom>
              <a:avLst/>
              <a:gdLst/>
              <a:ahLst/>
              <a:cxnLst/>
              <a:rect r="r" b="b" t="t" l="l"/>
              <a:pathLst>
                <a:path h="816520" w="822513">
                  <a:moveTo>
                    <a:pt x="274319" y="797451"/>
                  </a:moveTo>
                  <a:cubicBezTo>
                    <a:pt x="316487" y="808965"/>
                    <a:pt x="364427" y="816520"/>
                    <a:pt x="411478" y="816520"/>
                  </a:cubicBezTo>
                  <a:cubicBezTo>
                    <a:pt x="458531" y="816520"/>
                    <a:pt x="503807" y="810043"/>
                    <a:pt x="545530" y="798530"/>
                  </a:cubicBezTo>
                  <a:cubicBezTo>
                    <a:pt x="546419" y="798170"/>
                    <a:pt x="547307" y="798170"/>
                    <a:pt x="548194" y="797811"/>
                  </a:cubicBezTo>
                  <a:cubicBezTo>
                    <a:pt x="704884" y="751755"/>
                    <a:pt x="820294" y="630141"/>
                    <a:pt x="822513" y="487936"/>
                  </a:cubicBezTo>
                  <a:lnTo>
                    <a:pt x="822513" y="0"/>
                  </a:lnTo>
                  <a:lnTo>
                    <a:pt x="0" y="0"/>
                  </a:lnTo>
                  <a:lnTo>
                    <a:pt x="0" y="487574"/>
                  </a:lnTo>
                  <a:cubicBezTo>
                    <a:pt x="2219" y="630860"/>
                    <a:pt x="115853" y="752475"/>
                    <a:pt x="274319" y="797451"/>
                  </a:cubicBezTo>
                  <a:close/>
                </a:path>
              </a:pathLst>
            </a:custGeom>
            <a:solidFill>
              <a:srgbClr val="8DA74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822513" cy="670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44093" y="759947"/>
            <a:ext cx="8843907" cy="8832852"/>
          </a:xfrm>
          <a:custGeom>
            <a:avLst/>
            <a:gdLst/>
            <a:ahLst/>
            <a:cxnLst/>
            <a:rect r="r" b="b" t="t" l="l"/>
            <a:pathLst>
              <a:path h="8832852" w="8843907">
                <a:moveTo>
                  <a:pt x="0" y="0"/>
                </a:moveTo>
                <a:lnTo>
                  <a:pt x="8843907" y="0"/>
                </a:lnTo>
                <a:lnTo>
                  <a:pt x="8843907" y="8832852"/>
                </a:lnTo>
                <a:lnTo>
                  <a:pt x="0" y="8832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87760" y="3963693"/>
            <a:ext cx="5971303" cy="5963839"/>
          </a:xfrm>
          <a:custGeom>
            <a:avLst/>
            <a:gdLst/>
            <a:ahLst/>
            <a:cxnLst/>
            <a:rect r="r" b="b" t="t" l="l"/>
            <a:pathLst>
              <a:path h="5963839" w="5971303">
                <a:moveTo>
                  <a:pt x="0" y="0"/>
                </a:moveTo>
                <a:lnTo>
                  <a:pt x="5971304" y="0"/>
                </a:lnTo>
                <a:lnTo>
                  <a:pt x="5971304" y="5963839"/>
                </a:lnTo>
                <a:lnTo>
                  <a:pt x="0" y="59638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90218" y="1300544"/>
            <a:ext cx="7751658" cy="775165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1007" t="0" r="-29086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656497" y="4328698"/>
            <a:ext cx="5233829" cy="52338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5046" r="0" b="-25046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19880" y="2037114"/>
            <a:ext cx="2442037" cy="1030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91"/>
              </a:lnSpc>
            </a:pPr>
            <a:r>
              <a:rPr lang="en-US" b="true" sz="7377" spc="-531">
                <a:solidFill>
                  <a:srgbClr val="8DA745"/>
                </a:solidFill>
                <a:latin typeface="Arial Bold"/>
                <a:ea typeface="Arial Bold"/>
                <a:cs typeface="Arial Bold"/>
                <a:sym typeface="Arial Bold"/>
              </a:rPr>
              <a:t>DATA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19487" y="2018064"/>
            <a:ext cx="7322392" cy="103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7"/>
              </a:lnSpc>
            </a:pPr>
            <a:r>
              <a:rPr lang="en-US" b="true" sz="7280" spc="-524">
                <a:solidFill>
                  <a:srgbClr val="FED511"/>
                </a:solidFill>
                <a:latin typeface="Arial Bold"/>
                <a:ea typeface="Arial Bold"/>
                <a:cs typeface="Arial Bold"/>
                <a:sym typeface="Arial Bold"/>
              </a:rPr>
              <a:t>PREPROCESSING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560084"/>
            <a:ext cx="6216185" cy="492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Image Resizing &amp; Normalization: All images are resized (e.g., 224x224 pixels) and pixel values are scaled to [0, 1] for consistency and faster training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Label Encoding: Images are labeled as 'Fresh' or 'Rotten' and converted into numerical format using label or one-hot encoding.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9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ata Augmentation: Techniques like rotation, flipping, zooming, and brightness adjustment are applied to increase data variety and prevent overfitting.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Dataset Splitting: The dataset is divided into training, validation, and test sets (e.g., 70/15/15) to train and evaluate the model properly.</a:t>
            </a:r>
          </a:p>
          <a:p>
            <a:pPr algn="just">
              <a:lnSpc>
                <a:spcPts val="2520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-411141" y="-4628285"/>
            <a:ext cx="5315372" cy="5885416"/>
            <a:chOff x="0" y="0"/>
            <a:chExt cx="1399933" cy="15500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9933" cy="1550068"/>
            </a:xfrm>
            <a:custGeom>
              <a:avLst/>
              <a:gdLst/>
              <a:ahLst/>
              <a:cxnLst/>
              <a:rect r="r" b="b" t="t" l="l"/>
              <a:pathLst>
                <a:path h="1550068" w="1399933">
                  <a:moveTo>
                    <a:pt x="74282" y="0"/>
                  </a:moveTo>
                  <a:lnTo>
                    <a:pt x="1325651" y="0"/>
                  </a:lnTo>
                  <a:cubicBezTo>
                    <a:pt x="1345352" y="0"/>
                    <a:pt x="1364246" y="7826"/>
                    <a:pt x="1378176" y="21757"/>
                  </a:cubicBezTo>
                  <a:cubicBezTo>
                    <a:pt x="1392107" y="35687"/>
                    <a:pt x="1399933" y="54581"/>
                    <a:pt x="1399933" y="74282"/>
                  </a:cubicBezTo>
                  <a:lnTo>
                    <a:pt x="1399933" y="1475786"/>
                  </a:lnTo>
                  <a:cubicBezTo>
                    <a:pt x="1399933" y="1495487"/>
                    <a:pt x="1392107" y="1514381"/>
                    <a:pt x="1378176" y="1528312"/>
                  </a:cubicBezTo>
                  <a:cubicBezTo>
                    <a:pt x="1364246" y="1542242"/>
                    <a:pt x="1345352" y="1550068"/>
                    <a:pt x="1325651" y="1550068"/>
                  </a:cubicBezTo>
                  <a:lnTo>
                    <a:pt x="74282" y="1550068"/>
                  </a:lnTo>
                  <a:cubicBezTo>
                    <a:pt x="54581" y="1550068"/>
                    <a:pt x="35687" y="1542242"/>
                    <a:pt x="21757" y="1528312"/>
                  </a:cubicBezTo>
                  <a:cubicBezTo>
                    <a:pt x="7826" y="1514381"/>
                    <a:pt x="0" y="1495487"/>
                    <a:pt x="0" y="1475786"/>
                  </a:cubicBezTo>
                  <a:lnTo>
                    <a:pt x="0" y="74282"/>
                  </a:lnTo>
                  <a:cubicBezTo>
                    <a:pt x="0" y="54581"/>
                    <a:pt x="7826" y="35687"/>
                    <a:pt x="21757" y="21757"/>
                  </a:cubicBezTo>
                  <a:cubicBezTo>
                    <a:pt x="35687" y="7826"/>
                    <a:pt x="54581" y="0"/>
                    <a:pt x="74282" y="0"/>
                  </a:cubicBezTo>
                  <a:close/>
                </a:path>
              </a:pathLst>
            </a:custGeom>
            <a:solidFill>
              <a:srgbClr val="8DA74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1399933" cy="1626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19880" y="9052202"/>
            <a:ext cx="1966027" cy="696022"/>
            <a:chOff x="0" y="0"/>
            <a:chExt cx="517801" cy="18331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17801" cy="183314"/>
            </a:xfrm>
            <a:custGeom>
              <a:avLst/>
              <a:gdLst/>
              <a:ahLst/>
              <a:cxnLst/>
              <a:rect r="r" b="b" t="t" l="l"/>
              <a:pathLst>
                <a:path h="183314" w="517801">
                  <a:moveTo>
                    <a:pt x="91657" y="0"/>
                  </a:moveTo>
                  <a:lnTo>
                    <a:pt x="426144" y="0"/>
                  </a:lnTo>
                  <a:cubicBezTo>
                    <a:pt x="450453" y="0"/>
                    <a:pt x="473766" y="9657"/>
                    <a:pt x="490955" y="26846"/>
                  </a:cubicBezTo>
                  <a:cubicBezTo>
                    <a:pt x="508145" y="44035"/>
                    <a:pt x="517801" y="67348"/>
                    <a:pt x="517801" y="91657"/>
                  </a:cubicBezTo>
                  <a:lnTo>
                    <a:pt x="517801" y="91657"/>
                  </a:lnTo>
                  <a:cubicBezTo>
                    <a:pt x="517801" y="115966"/>
                    <a:pt x="508145" y="139280"/>
                    <a:pt x="490955" y="156469"/>
                  </a:cubicBezTo>
                  <a:cubicBezTo>
                    <a:pt x="473766" y="173658"/>
                    <a:pt x="450453" y="183314"/>
                    <a:pt x="426144" y="183314"/>
                  </a:cubicBezTo>
                  <a:lnTo>
                    <a:pt x="91657" y="183314"/>
                  </a:lnTo>
                  <a:cubicBezTo>
                    <a:pt x="67348" y="183314"/>
                    <a:pt x="44035" y="173658"/>
                    <a:pt x="26846" y="156469"/>
                  </a:cubicBezTo>
                  <a:cubicBezTo>
                    <a:pt x="9657" y="139280"/>
                    <a:pt x="0" y="115966"/>
                    <a:pt x="0" y="91657"/>
                  </a:cubicBezTo>
                  <a:lnTo>
                    <a:pt x="0" y="91657"/>
                  </a:lnTo>
                  <a:cubicBezTo>
                    <a:pt x="0" y="67348"/>
                    <a:pt x="9657" y="44035"/>
                    <a:pt x="26846" y="26846"/>
                  </a:cubicBezTo>
                  <a:cubicBezTo>
                    <a:pt x="44035" y="9657"/>
                    <a:pt x="67348" y="0"/>
                    <a:pt x="91657" y="0"/>
                  </a:cubicBezTo>
                  <a:close/>
                </a:path>
              </a:pathLst>
            </a:custGeom>
            <a:solidFill>
              <a:srgbClr val="8DA74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517801" cy="259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 flipV="true">
            <a:off x="1071576" y="9419263"/>
            <a:ext cx="146263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985441" y="3449794"/>
            <a:ext cx="6118010" cy="7564324"/>
            <a:chOff x="0" y="0"/>
            <a:chExt cx="660400" cy="8165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6520"/>
            </a:xfrm>
            <a:custGeom>
              <a:avLst/>
              <a:gdLst/>
              <a:ahLst/>
              <a:cxnLst/>
              <a:rect r="r" b="b" t="t" l="l"/>
              <a:pathLst>
                <a:path h="816520" w="660400">
                  <a:moveTo>
                    <a:pt x="220252" y="797451"/>
                  </a:moveTo>
                  <a:cubicBezTo>
                    <a:pt x="254109" y="808965"/>
                    <a:pt x="292600" y="816520"/>
                    <a:pt x="330378" y="816520"/>
                  </a:cubicBezTo>
                  <a:cubicBezTo>
                    <a:pt x="368157" y="816520"/>
                    <a:pt x="404509" y="810043"/>
                    <a:pt x="438009" y="798530"/>
                  </a:cubicBezTo>
                  <a:cubicBezTo>
                    <a:pt x="438723" y="798170"/>
                    <a:pt x="439435" y="798170"/>
                    <a:pt x="440148" y="797811"/>
                  </a:cubicBezTo>
                  <a:cubicBezTo>
                    <a:pt x="565955" y="751755"/>
                    <a:pt x="658618" y="630141"/>
                    <a:pt x="660400" y="48793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7574"/>
                  </a:lnTo>
                  <a:cubicBezTo>
                    <a:pt x="1782" y="630860"/>
                    <a:pt x="93019" y="752475"/>
                    <a:pt x="220252" y="797451"/>
                  </a:cubicBezTo>
                  <a:close/>
                </a:path>
              </a:pathLst>
            </a:custGeom>
            <a:solidFill>
              <a:srgbClr val="FED51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660400" cy="670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55797" y="3024498"/>
            <a:ext cx="6957639" cy="6948942"/>
          </a:xfrm>
          <a:custGeom>
            <a:avLst/>
            <a:gdLst/>
            <a:ahLst/>
            <a:cxnLst/>
            <a:rect r="r" b="b" t="t" l="l"/>
            <a:pathLst>
              <a:path h="6948942" w="6957639">
                <a:moveTo>
                  <a:pt x="0" y="0"/>
                </a:moveTo>
                <a:lnTo>
                  <a:pt x="6957639" y="0"/>
                </a:lnTo>
                <a:lnTo>
                  <a:pt x="6957639" y="6948942"/>
                </a:lnTo>
                <a:lnTo>
                  <a:pt x="0" y="6948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85441" y="3429843"/>
            <a:ext cx="6098350" cy="609835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005146" y="-1086729"/>
            <a:ext cx="5811850" cy="1965251"/>
            <a:chOff x="0" y="0"/>
            <a:chExt cx="1530693" cy="5175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30693" cy="517597"/>
            </a:xfrm>
            <a:custGeom>
              <a:avLst/>
              <a:gdLst/>
              <a:ahLst/>
              <a:cxnLst/>
              <a:rect r="r" b="b" t="t" l="l"/>
              <a:pathLst>
                <a:path h="517597" w="1530693">
                  <a:moveTo>
                    <a:pt x="67937" y="0"/>
                  </a:moveTo>
                  <a:lnTo>
                    <a:pt x="1462756" y="0"/>
                  </a:lnTo>
                  <a:cubicBezTo>
                    <a:pt x="1480774" y="0"/>
                    <a:pt x="1498054" y="7158"/>
                    <a:pt x="1510795" y="19898"/>
                  </a:cubicBezTo>
                  <a:cubicBezTo>
                    <a:pt x="1523535" y="32639"/>
                    <a:pt x="1530693" y="49919"/>
                    <a:pt x="1530693" y="67937"/>
                  </a:cubicBezTo>
                  <a:lnTo>
                    <a:pt x="1530693" y="449660"/>
                  </a:lnTo>
                  <a:cubicBezTo>
                    <a:pt x="1530693" y="467678"/>
                    <a:pt x="1523535" y="484958"/>
                    <a:pt x="1510795" y="497699"/>
                  </a:cubicBezTo>
                  <a:cubicBezTo>
                    <a:pt x="1498054" y="510439"/>
                    <a:pt x="1480774" y="517597"/>
                    <a:pt x="1462756" y="517597"/>
                  </a:cubicBezTo>
                  <a:lnTo>
                    <a:pt x="67937" y="517597"/>
                  </a:lnTo>
                  <a:cubicBezTo>
                    <a:pt x="49919" y="517597"/>
                    <a:pt x="32639" y="510439"/>
                    <a:pt x="19898" y="497699"/>
                  </a:cubicBezTo>
                  <a:cubicBezTo>
                    <a:pt x="7158" y="484958"/>
                    <a:pt x="0" y="467678"/>
                    <a:pt x="0" y="449660"/>
                  </a:cubicBezTo>
                  <a:lnTo>
                    <a:pt x="0" y="67937"/>
                  </a:lnTo>
                  <a:cubicBezTo>
                    <a:pt x="0" y="49919"/>
                    <a:pt x="7158" y="32639"/>
                    <a:pt x="19898" y="19898"/>
                  </a:cubicBezTo>
                  <a:cubicBezTo>
                    <a:pt x="32639" y="7158"/>
                    <a:pt x="49919" y="0"/>
                    <a:pt x="67937" y="0"/>
                  </a:cubicBezTo>
                  <a:close/>
                </a:path>
              </a:pathLst>
            </a:custGeom>
            <a:solidFill>
              <a:srgbClr val="8DA74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530693" cy="593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406981" y="9093573"/>
            <a:ext cx="1966027" cy="696022"/>
            <a:chOff x="0" y="0"/>
            <a:chExt cx="517801" cy="1833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7801" cy="183314"/>
            </a:xfrm>
            <a:custGeom>
              <a:avLst/>
              <a:gdLst/>
              <a:ahLst/>
              <a:cxnLst/>
              <a:rect r="r" b="b" t="t" l="l"/>
              <a:pathLst>
                <a:path h="183314" w="517801">
                  <a:moveTo>
                    <a:pt x="91657" y="0"/>
                  </a:moveTo>
                  <a:lnTo>
                    <a:pt x="426144" y="0"/>
                  </a:lnTo>
                  <a:cubicBezTo>
                    <a:pt x="450453" y="0"/>
                    <a:pt x="473766" y="9657"/>
                    <a:pt x="490955" y="26846"/>
                  </a:cubicBezTo>
                  <a:cubicBezTo>
                    <a:pt x="508145" y="44035"/>
                    <a:pt x="517801" y="67348"/>
                    <a:pt x="517801" y="91657"/>
                  </a:cubicBezTo>
                  <a:lnTo>
                    <a:pt x="517801" y="91657"/>
                  </a:lnTo>
                  <a:cubicBezTo>
                    <a:pt x="517801" y="115966"/>
                    <a:pt x="508145" y="139280"/>
                    <a:pt x="490955" y="156469"/>
                  </a:cubicBezTo>
                  <a:cubicBezTo>
                    <a:pt x="473766" y="173658"/>
                    <a:pt x="450453" y="183314"/>
                    <a:pt x="426144" y="183314"/>
                  </a:cubicBezTo>
                  <a:lnTo>
                    <a:pt x="91657" y="183314"/>
                  </a:lnTo>
                  <a:cubicBezTo>
                    <a:pt x="67348" y="183314"/>
                    <a:pt x="44035" y="173658"/>
                    <a:pt x="26846" y="156469"/>
                  </a:cubicBezTo>
                  <a:cubicBezTo>
                    <a:pt x="9657" y="139280"/>
                    <a:pt x="0" y="115966"/>
                    <a:pt x="0" y="91657"/>
                  </a:cubicBezTo>
                  <a:lnTo>
                    <a:pt x="0" y="91657"/>
                  </a:lnTo>
                  <a:cubicBezTo>
                    <a:pt x="0" y="67348"/>
                    <a:pt x="9657" y="44035"/>
                    <a:pt x="26846" y="26846"/>
                  </a:cubicBezTo>
                  <a:cubicBezTo>
                    <a:pt x="44035" y="9657"/>
                    <a:pt x="67348" y="0"/>
                    <a:pt x="91657" y="0"/>
                  </a:cubicBezTo>
                  <a:close/>
                </a:path>
              </a:pathLst>
            </a:custGeom>
            <a:solidFill>
              <a:srgbClr val="8DA74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517801" cy="259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15658677" y="9460634"/>
            <a:ext cx="146263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287677" y="2481978"/>
            <a:ext cx="5551445" cy="3997041"/>
          </a:xfrm>
          <a:custGeom>
            <a:avLst/>
            <a:gdLst/>
            <a:ahLst/>
            <a:cxnLst/>
            <a:rect r="r" b="b" t="t" l="l"/>
            <a:pathLst>
              <a:path h="3997041" w="5551445">
                <a:moveTo>
                  <a:pt x="0" y="0"/>
                </a:moveTo>
                <a:lnTo>
                  <a:pt x="5551445" y="0"/>
                </a:lnTo>
                <a:lnTo>
                  <a:pt x="5551445" y="3997040"/>
                </a:lnTo>
                <a:lnTo>
                  <a:pt x="0" y="3997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86539" y="1121768"/>
            <a:ext cx="3848885" cy="1274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18"/>
              </a:lnSpc>
              <a:spcBef>
                <a:spcPct val="0"/>
              </a:spcBef>
            </a:pPr>
            <a:r>
              <a:rPr lang="en-US" b="true" sz="8318" spc="-598">
                <a:solidFill>
                  <a:srgbClr val="8DA745"/>
                </a:solidFill>
                <a:latin typeface="Arial Bold"/>
                <a:ea typeface="Arial Bold"/>
                <a:cs typeface="Arial Bold"/>
                <a:sym typeface="Arial Bold"/>
              </a:rPr>
              <a:t>MODEL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35425" y="1124232"/>
            <a:ext cx="7934511" cy="1271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26"/>
              </a:lnSpc>
              <a:spcBef>
                <a:spcPct val="0"/>
              </a:spcBef>
            </a:pPr>
            <a:r>
              <a:rPr lang="en-US" b="true" sz="8326" spc="-599">
                <a:solidFill>
                  <a:srgbClr val="FED511"/>
                </a:solidFill>
                <a:latin typeface="Arial Bold"/>
                <a:ea typeface="Arial Bold"/>
                <a:cs typeface="Arial Bold"/>
                <a:sym typeface="Arial Bold"/>
              </a:rPr>
              <a:t>ARCHITECTURE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15792" y="6488543"/>
            <a:ext cx="5789354" cy="280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Preprocessing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Splitting (Training and Testing)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Learning Algorithm (Transfer Learning)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Evaluation and Prediction via UI</a:t>
            </a:r>
          </a:p>
          <a:p>
            <a:pPr algn="just" marL="0" indent="0" lvl="0">
              <a:lnSpc>
                <a:spcPts val="252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13306" y="3170977"/>
            <a:ext cx="6242485" cy="566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Use of Transfer Learning</a:t>
            </a:r>
          </a:p>
          <a:p>
            <a:pPr algn="just">
              <a:lnSpc>
                <a:spcPts val="2799"/>
              </a:lnSpc>
            </a:pP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Freezing Base Model Layers</a:t>
            </a:r>
          </a:p>
          <a:p>
            <a:pPr algn="just">
              <a:lnSpc>
                <a:spcPts val="2799"/>
              </a:lnSpc>
            </a:pP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Fine-Tuning Top Layers</a:t>
            </a:r>
          </a:p>
          <a:p>
            <a:pPr algn="just">
              <a:lnSpc>
                <a:spcPts val="2799"/>
              </a:lnSpc>
            </a:pP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Batch-wise Training with Data Augmentation</a:t>
            </a:r>
          </a:p>
          <a:p>
            <a:pPr algn="just">
              <a:lnSpc>
                <a:spcPts val="2799"/>
              </a:lnSpc>
            </a:pP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Lo</a:t>
            </a:r>
            <a:r>
              <a:rPr lang="en-US" sz="19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ss Function and Optimizer Selection</a:t>
            </a:r>
          </a:p>
          <a:p>
            <a:pPr algn="just">
              <a:lnSpc>
                <a:spcPts val="2799"/>
              </a:lnSpc>
            </a:pP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Early Stopping and Model Checkpointing</a:t>
            </a:r>
          </a:p>
          <a:p>
            <a:pPr algn="just">
              <a:lnSpc>
                <a:spcPts val="2799"/>
              </a:lnSpc>
            </a:pP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Validation during Training</a:t>
            </a:r>
          </a:p>
          <a:p>
            <a:pPr algn="just">
              <a:lnSpc>
                <a:spcPts val="2799"/>
              </a:lnSpc>
            </a:pP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Performance Metrics Monitoring</a:t>
            </a:r>
          </a:p>
          <a:p>
            <a:pPr algn="just">
              <a:lnSpc>
                <a:spcPts val="2799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-141365" y="-180606"/>
            <a:ext cx="5028517" cy="6855566"/>
            <a:chOff x="0" y="0"/>
            <a:chExt cx="1324383" cy="18055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4383" cy="1805581"/>
            </a:xfrm>
            <a:custGeom>
              <a:avLst/>
              <a:gdLst/>
              <a:ahLst/>
              <a:cxnLst/>
              <a:rect r="r" b="b" t="t" l="l"/>
              <a:pathLst>
                <a:path h="1805581" w="1324383">
                  <a:moveTo>
                    <a:pt x="78520" y="0"/>
                  </a:moveTo>
                  <a:lnTo>
                    <a:pt x="1245863" y="0"/>
                  </a:lnTo>
                  <a:cubicBezTo>
                    <a:pt x="1266688" y="0"/>
                    <a:pt x="1286660" y="8273"/>
                    <a:pt x="1301385" y="22998"/>
                  </a:cubicBezTo>
                  <a:cubicBezTo>
                    <a:pt x="1316111" y="37723"/>
                    <a:pt x="1324383" y="57695"/>
                    <a:pt x="1324383" y="78520"/>
                  </a:cubicBezTo>
                  <a:lnTo>
                    <a:pt x="1324383" y="1727061"/>
                  </a:lnTo>
                  <a:cubicBezTo>
                    <a:pt x="1324383" y="1747886"/>
                    <a:pt x="1316111" y="1767858"/>
                    <a:pt x="1301385" y="1782583"/>
                  </a:cubicBezTo>
                  <a:cubicBezTo>
                    <a:pt x="1286660" y="1797309"/>
                    <a:pt x="1266688" y="1805581"/>
                    <a:pt x="1245863" y="1805581"/>
                  </a:cubicBezTo>
                  <a:lnTo>
                    <a:pt x="78520" y="1805581"/>
                  </a:lnTo>
                  <a:cubicBezTo>
                    <a:pt x="57695" y="1805581"/>
                    <a:pt x="37723" y="1797309"/>
                    <a:pt x="22998" y="1782583"/>
                  </a:cubicBezTo>
                  <a:cubicBezTo>
                    <a:pt x="8273" y="1767858"/>
                    <a:pt x="0" y="1747886"/>
                    <a:pt x="0" y="1727061"/>
                  </a:cubicBezTo>
                  <a:lnTo>
                    <a:pt x="0" y="78520"/>
                  </a:lnTo>
                  <a:cubicBezTo>
                    <a:pt x="0" y="57695"/>
                    <a:pt x="8273" y="37723"/>
                    <a:pt x="22998" y="22998"/>
                  </a:cubicBezTo>
                  <a:cubicBezTo>
                    <a:pt x="37723" y="8273"/>
                    <a:pt x="57695" y="0"/>
                    <a:pt x="78520" y="0"/>
                  </a:cubicBezTo>
                  <a:close/>
                </a:path>
              </a:pathLst>
            </a:custGeom>
            <a:solidFill>
              <a:srgbClr val="FED51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1324383" cy="1881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40807" y="730055"/>
            <a:ext cx="8837937" cy="8826890"/>
          </a:xfrm>
          <a:custGeom>
            <a:avLst/>
            <a:gdLst/>
            <a:ahLst/>
            <a:cxnLst/>
            <a:rect r="r" b="b" t="t" l="l"/>
            <a:pathLst>
              <a:path h="8826890" w="8837937">
                <a:moveTo>
                  <a:pt x="0" y="0"/>
                </a:moveTo>
                <a:lnTo>
                  <a:pt x="8837937" y="0"/>
                </a:lnTo>
                <a:lnTo>
                  <a:pt x="8837937" y="8826890"/>
                </a:lnTo>
                <a:lnTo>
                  <a:pt x="0" y="8826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13940" y="971642"/>
            <a:ext cx="7746426" cy="774642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1391" r="0" b="-1870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970237" y="811782"/>
            <a:ext cx="5637335" cy="1318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12"/>
              </a:lnSpc>
              <a:spcBef>
                <a:spcPct val="0"/>
              </a:spcBef>
            </a:pPr>
            <a:r>
              <a:rPr lang="en-US" b="true" sz="8612" spc="-620">
                <a:solidFill>
                  <a:srgbClr val="8DA745"/>
                </a:solidFill>
                <a:latin typeface="Arial Bold"/>
                <a:ea typeface="Arial Bold"/>
                <a:cs typeface="Arial Bold"/>
                <a:sym typeface="Arial Bold"/>
              </a:rPr>
              <a:t>TRAINING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75819" y="1798572"/>
            <a:ext cx="6795680" cy="131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12"/>
              </a:lnSpc>
              <a:spcBef>
                <a:spcPct val="0"/>
              </a:spcBef>
            </a:pPr>
            <a:r>
              <a:rPr lang="en-US" b="true" sz="8612" spc="-620">
                <a:solidFill>
                  <a:srgbClr val="FED511"/>
                </a:solidFill>
                <a:latin typeface="Arial Bold"/>
                <a:ea typeface="Arial Bold"/>
                <a:cs typeface="Arial Bold"/>
                <a:sym typeface="Arial Bold"/>
              </a:rPr>
              <a:t>STRATEGY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07939" y="8815202"/>
            <a:ext cx="1966027" cy="696022"/>
            <a:chOff x="0" y="0"/>
            <a:chExt cx="517801" cy="1833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7801" cy="183314"/>
            </a:xfrm>
            <a:custGeom>
              <a:avLst/>
              <a:gdLst/>
              <a:ahLst/>
              <a:cxnLst/>
              <a:rect r="r" b="b" t="t" l="l"/>
              <a:pathLst>
                <a:path h="183314" w="517801">
                  <a:moveTo>
                    <a:pt x="91657" y="0"/>
                  </a:moveTo>
                  <a:lnTo>
                    <a:pt x="426144" y="0"/>
                  </a:lnTo>
                  <a:cubicBezTo>
                    <a:pt x="450453" y="0"/>
                    <a:pt x="473766" y="9657"/>
                    <a:pt x="490955" y="26846"/>
                  </a:cubicBezTo>
                  <a:cubicBezTo>
                    <a:pt x="508145" y="44035"/>
                    <a:pt x="517801" y="67348"/>
                    <a:pt x="517801" y="91657"/>
                  </a:cubicBezTo>
                  <a:lnTo>
                    <a:pt x="517801" y="91657"/>
                  </a:lnTo>
                  <a:cubicBezTo>
                    <a:pt x="517801" y="115966"/>
                    <a:pt x="508145" y="139280"/>
                    <a:pt x="490955" y="156469"/>
                  </a:cubicBezTo>
                  <a:cubicBezTo>
                    <a:pt x="473766" y="173658"/>
                    <a:pt x="450453" y="183314"/>
                    <a:pt x="426144" y="183314"/>
                  </a:cubicBezTo>
                  <a:lnTo>
                    <a:pt x="91657" y="183314"/>
                  </a:lnTo>
                  <a:cubicBezTo>
                    <a:pt x="67348" y="183314"/>
                    <a:pt x="44035" y="173658"/>
                    <a:pt x="26846" y="156469"/>
                  </a:cubicBezTo>
                  <a:cubicBezTo>
                    <a:pt x="9657" y="139280"/>
                    <a:pt x="0" y="115966"/>
                    <a:pt x="0" y="91657"/>
                  </a:cubicBezTo>
                  <a:lnTo>
                    <a:pt x="0" y="91657"/>
                  </a:lnTo>
                  <a:cubicBezTo>
                    <a:pt x="0" y="67348"/>
                    <a:pt x="9657" y="44035"/>
                    <a:pt x="26846" y="26846"/>
                  </a:cubicBezTo>
                  <a:cubicBezTo>
                    <a:pt x="44035" y="9657"/>
                    <a:pt x="67348" y="0"/>
                    <a:pt x="91657" y="0"/>
                  </a:cubicBezTo>
                  <a:close/>
                </a:path>
              </a:pathLst>
            </a:custGeom>
            <a:solidFill>
              <a:srgbClr val="8DA74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517801" cy="259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1159635" y="9182263"/>
            <a:ext cx="146263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5" id="15"/>
          <p:cNvGrpSpPr/>
          <p:nvPr/>
        </p:nvGrpSpPr>
        <p:grpSpPr>
          <a:xfrm rot="0">
            <a:off x="13334549" y="9163213"/>
            <a:ext cx="5811850" cy="1965251"/>
            <a:chOff x="0" y="0"/>
            <a:chExt cx="1530693" cy="5175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30693" cy="517597"/>
            </a:xfrm>
            <a:custGeom>
              <a:avLst/>
              <a:gdLst/>
              <a:ahLst/>
              <a:cxnLst/>
              <a:rect r="r" b="b" t="t" l="l"/>
              <a:pathLst>
                <a:path h="517597" w="1530693">
                  <a:moveTo>
                    <a:pt x="67937" y="0"/>
                  </a:moveTo>
                  <a:lnTo>
                    <a:pt x="1462756" y="0"/>
                  </a:lnTo>
                  <a:cubicBezTo>
                    <a:pt x="1480774" y="0"/>
                    <a:pt x="1498054" y="7158"/>
                    <a:pt x="1510795" y="19898"/>
                  </a:cubicBezTo>
                  <a:cubicBezTo>
                    <a:pt x="1523535" y="32639"/>
                    <a:pt x="1530693" y="49919"/>
                    <a:pt x="1530693" y="67937"/>
                  </a:cubicBezTo>
                  <a:lnTo>
                    <a:pt x="1530693" y="449660"/>
                  </a:lnTo>
                  <a:cubicBezTo>
                    <a:pt x="1530693" y="467678"/>
                    <a:pt x="1523535" y="484958"/>
                    <a:pt x="1510795" y="497699"/>
                  </a:cubicBezTo>
                  <a:cubicBezTo>
                    <a:pt x="1498054" y="510439"/>
                    <a:pt x="1480774" y="517597"/>
                    <a:pt x="1462756" y="517597"/>
                  </a:cubicBezTo>
                  <a:lnTo>
                    <a:pt x="67937" y="517597"/>
                  </a:lnTo>
                  <a:cubicBezTo>
                    <a:pt x="49919" y="517597"/>
                    <a:pt x="32639" y="510439"/>
                    <a:pt x="19898" y="497699"/>
                  </a:cubicBezTo>
                  <a:cubicBezTo>
                    <a:pt x="7158" y="484958"/>
                    <a:pt x="0" y="467678"/>
                    <a:pt x="0" y="449660"/>
                  </a:cubicBezTo>
                  <a:lnTo>
                    <a:pt x="0" y="67937"/>
                  </a:lnTo>
                  <a:cubicBezTo>
                    <a:pt x="0" y="49919"/>
                    <a:pt x="7158" y="32639"/>
                    <a:pt x="19898" y="19898"/>
                  </a:cubicBezTo>
                  <a:cubicBezTo>
                    <a:pt x="32639" y="7158"/>
                    <a:pt x="49919" y="0"/>
                    <a:pt x="67937" y="0"/>
                  </a:cubicBezTo>
                  <a:close/>
                </a:path>
              </a:pathLst>
            </a:custGeom>
            <a:solidFill>
              <a:srgbClr val="8DA74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1530693" cy="593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6866" y="3509010"/>
            <a:ext cx="6826885" cy="389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Supermarkets and Retail Chains</a:t>
            </a:r>
          </a:p>
          <a:p>
            <a:pPr algn="just">
              <a:lnSpc>
                <a:spcPts val="3079"/>
              </a:lnSpc>
            </a:pP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Food Supply Chain and Warehousing</a:t>
            </a:r>
          </a:p>
          <a:p>
            <a:pPr algn="just">
              <a:lnSpc>
                <a:spcPts val="3079"/>
              </a:lnSpc>
            </a:pP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Smart Agriculture and Farming</a:t>
            </a:r>
          </a:p>
          <a:p>
            <a:pPr algn="just">
              <a:lnSpc>
                <a:spcPts val="3079"/>
              </a:lnSpc>
            </a:pP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E-commerce Grocery Platforms</a:t>
            </a:r>
          </a:p>
          <a:p>
            <a:pPr algn="just">
              <a:lnSpc>
                <a:spcPts val="3079"/>
              </a:lnSpc>
            </a:pPr>
          </a:p>
          <a:p>
            <a:pPr algn="just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B1209"/>
                </a:solidFill>
                <a:latin typeface="Arial"/>
                <a:ea typeface="Arial"/>
                <a:cs typeface="Arial"/>
                <a:sym typeface="Arial"/>
              </a:rPr>
              <a:t>Industrial Sorting Systems</a:t>
            </a:r>
          </a:p>
          <a:p>
            <a:pPr algn="just">
              <a:lnSpc>
                <a:spcPts val="2799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2913587" y="-666394"/>
            <a:ext cx="8691427" cy="8690687"/>
            <a:chOff x="0" y="0"/>
            <a:chExt cx="2289100" cy="22889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89100" cy="2288905"/>
            </a:xfrm>
            <a:custGeom>
              <a:avLst/>
              <a:gdLst/>
              <a:ahLst/>
              <a:cxnLst/>
              <a:rect r="r" b="b" t="t" l="l"/>
              <a:pathLst>
                <a:path h="2288905" w="2289100">
                  <a:moveTo>
                    <a:pt x="45428" y="0"/>
                  </a:moveTo>
                  <a:lnTo>
                    <a:pt x="2243672" y="0"/>
                  </a:lnTo>
                  <a:cubicBezTo>
                    <a:pt x="2255720" y="0"/>
                    <a:pt x="2267275" y="4786"/>
                    <a:pt x="2275794" y="13306"/>
                  </a:cubicBezTo>
                  <a:cubicBezTo>
                    <a:pt x="2284314" y="21825"/>
                    <a:pt x="2289100" y="33380"/>
                    <a:pt x="2289100" y="45428"/>
                  </a:cubicBezTo>
                  <a:lnTo>
                    <a:pt x="2289100" y="2243477"/>
                  </a:lnTo>
                  <a:cubicBezTo>
                    <a:pt x="2289100" y="2255525"/>
                    <a:pt x="2284314" y="2267080"/>
                    <a:pt x="2275794" y="2275600"/>
                  </a:cubicBezTo>
                  <a:cubicBezTo>
                    <a:pt x="2267275" y="2284119"/>
                    <a:pt x="2255720" y="2288905"/>
                    <a:pt x="2243672" y="2288905"/>
                  </a:cubicBezTo>
                  <a:lnTo>
                    <a:pt x="45428" y="2288905"/>
                  </a:lnTo>
                  <a:cubicBezTo>
                    <a:pt x="20339" y="2288905"/>
                    <a:pt x="0" y="2268566"/>
                    <a:pt x="0" y="2243477"/>
                  </a:cubicBezTo>
                  <a:lnTo>
                    <a:pt x="0" y="45428"/>
                  </a:lnTo>
                  <a:cubicBezTo>
                    <a:pt x="0" y="20339"/>
                    <a:pt x="20339" y="0"/>
                    <a:pt x="45428" y="0"/>
                  </a:cubicBezTo>
                  <a:close/>
                </a:path>
              </a:pathLst>
            </a:custGeom>
            <a:solidFill>
              <a:srgbClr val="8DA74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289100" cy="2365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390757" y="354524"/>
            <a:ext cx="7575394" cy="7565925"/>
          </a:xfrm>
          <a:custGeom>
            <a:avLst/>
            <a:gdLst/>
            <a:ahLst/>
            <a:cxnLst/>
            <a:rect r="r" b="b" t="t" l="l"/>
            <a:pathLst>
              <a:path h="7565925" w="7575394">
                <a:moveTo>
                  <a:pt x="0" y="0"/>
                </a:moveTo>
                <a:lnTo>
                  <a:pt x="7575395" y="0"/>
                </a:lnTo>
                <a:lnTo>
                  <a:pt x="7575395" y="7565925"/>
                </a:lnTo>
                <a:lnTo>
                  <a:pt x="0" y="7565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77810" y="4137487"/>
            <a:ext cx="5713426" cy="5706284"/>
          </a:xfrm>
          <a:custGeom>
            <a:avLst/>
            <a:gdLst/>
            <a:ahLst/>
            <a:cxnLst/>
            <a:rect r="r" b="b" t="t" l="l"/>
            <a:pathLst>
              <a:path h="5706284" w="5713426">
                <a:moveTo>
                  <a:pt x="0" y="0"/>
                </a:moveTo>
                <a:lnTo>
                  <a:pt x="5713426" y="0"/>
                </a:lnTo>
                <a:lnTo>
                  <a:pt x="5713426" y="5706284"/>
                </a:lnTo>
                <a:lnTo>
                  <a:pt x="0" y="5706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858549" y="817581"/>
            <a:ext cx="6639811" cy="663981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5046" r="0" b="-25046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030623" y="4486729"/>
            <a:ext cx="5007801" cy="500780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9215" r="0" b="-20878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406981" y="9093573"/>
            <a:ext cx="1966027" cy="696022"/>
            <a:chOff x="0" y="0"/>
            <a:chExt cx="517801" cy="18331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17801" cy="183314"/>
            </a:xfrm>
            <a:custGeom>
              <a:avLst/>
              <a:gdLst/>
              <a:ahLst/>
              <a:cxnLst/>
              <a:rect r="r" b="b" t="t" l="l"/>
              <a:pathLst>
                <a:path h="183314" w="517801">
                  <a:moveTo>
                    <a:pt x="91657" y="0"/>
                  </a:moveTo>
                  <a:lnTo>
                    <a:pt x="426144" y="0"/>
                  </a:lnTo>
                  <a:cubicBezTo>
                    <a:pt x="450453" y="0"/>
                    <a:pt x="473766" y="9657"/>
                    <a:pt x="490955" y="26846"/>
                  </a:cubicBezTo>
                  <a:cubicBezTo>
                    <a:pt x="508145" y="44035"/>
                    <a:pt x="517801" y="67348"/>
                    <a:pt x="517801" y="91657"/>
                  </a:cubicBezTo>
                  <a:lnTo>
                    <a:pt x="517801" y="91657"/>
                  </a:lnTo>
                  <a:cubicBezTo>
                    <a:pt x="517801" y="115966"/>
                    <a:pt x="508145" y="139280"/>
                    <a:pt x="490955" y="156469"/>
                  </a:cubicBezTo>
                  <a:cubicBezTo>
                    <a:pt x="473766" y="173658"/>
                    <a:pt x="450453" y="183314"/>
                    <a:pt x="426144" y="183314"/>
                  </a:cubicBezTo>
                  <a:lnTo>
                    <a:pt x="91657" y="183314"/>
                  </a:lnTo>
                  <a:cubicBezTo>
                    <a:pt x="67348" y="183314"/>
                    <a:pt x="44035" y="173658"/>
                    <a:pt x="26846" y="156469"/>
                  </a:cubicBezTo>
                  <a:cubicBezTo>
                    <a:pt x="9657" y="139280"/>
                    <a:pt x="0" y="115966"/>
                    <a:pt x="0" y="91657"/>
                  </a:cubicBezTo>
                  <a:lnTo>
                    <a:pt x="0" y="91657"/>
                  </a:lnTo>
                  <a:cubicBezTo>
                    <a:pt x="0" y="67348"/>
                    <a:pt x="9657" y="44035"/>
                    <a:pt x="26846" y="26846"/>
                  </a:cubicBezTo>
                  <a:cubicBezTo>
                    <a:pt x="44035" y="9657"/>
                    <a:pt x="67348" y="0"/>
                    <a:pt x="91657" y="0"/>
                  </a:cubicBezTo>
                  <a:close/>
                </a:path>
              </a:pathLst>
            </a:custGeom>
            <a:solidFill>
              <a:srgbClr val="8DA74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517801" cy="259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V="true">
            <a:off x="15658677" y="9460634"/>
            <a:ext cx="146263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6" id="16"/>
          <p:cNvSpPr txBox="true"/>
          <p:nvPr/>
        </p:nvSpPr>
        <p:spPr>
          <a:xfrm rot="0">
            <a:off x="1028700" y="1431344"/>
            <a:ext cx="6469041" cy="113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27"/>
              </a:lnSpc>
              <a:spcBef>
                <a:spcPct val="0"/>
              </a:spcBef>
            </a:pPr>
            <a:r>
              <a:rPr lang="en-US" b="true" sz="7427" spc="-534">
                <a:solidFill>
                  <a:srgbClr val="8DA745"/>
                </a:solidFill>
                <a:latin typeface="Arial Bold"/>
                <a:ea typeface="Arial Bold"/>
                <a:cs typeface="Arial Bold"/>
                <a:sym typeface="Arial Bold"/>
              </a:rPr>
              <a:t>APPLICATION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296323" y="9258300"/>
            <a:ext cx="5811850" cy="1965251"/>
            <a:chOff x="0" y="0"/>
            <a:chExt cx="1530693" cy="51759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30693" cy="517597"/>
            </a:xfrm>
            <a:custGeom>
              <a:avLst/>
              <a:gdLst/>
              <a:ahLst/>
              <a:cxnLst/>
              <a:rect r="r" b="b" t="t" l="l"/>
              <a:pathLst>
                <a:path h="517597" w="1530693">
                  <a:moveTo>
                    <a:pt x="67937" y="0"/>
                  </a:moveTo>
                  <a:lnTo>
                    <a:pt x="1462756" y="0"/>
                  </a:lnTo>
                  <a:cubicBezTo>
                    <a:pt x="1480774" y="0"/>
                    <a:pt x="1498054" y="7158"/>
                    <a:pt x="1510795" y="19898"/>
                  </a:cubicBezTo>
                  <a:cubicBezTo>
                    <a:pt x="1523535" y="32639"/>
                    <a:pt x="1530693" y="49919"/>
                    <a:pt x="1530693" y="67937"/>
                  </a:cubicBezTo>
                  <a:lnTo>
                    <a:pt x="1530693" y="449660"/>
                  </a:lnTo>
                  <a:cubicBezTo>
                    <a:pt x="1530693" y="467678"/>
                    <a:pt x="1523535" y="484958"/>
                    <a:pt x="1510795" y="497699"/>
                  </a:cubicBezTo>
                  <a:cubicBezTo>
                    <a:pt x="1498054" y="510439"/>
                    <a:pt x="1480774" y="517597"/>
                    <a:pt x="1462756" y="517597"/>
                  </a:cubicBezTo>
                  <a:lnTo>
                    <a:pt x="67937" y="517597"/>
                  </a:lnTo>
                  <a:cubicBezTo>
                    <a:pt x="49919" y="517597"/>
                    <a:pt x="32639" y="510439"/>
                    <a:pt x="19898" y="497699"/>
                  </a:cubicBezTo>
                  <a:cubicBezTo>
                    <a:pt x="7158" y="484958"/>
                    <a:pt x="0" y="467678"/>
                    <a:pt x="0" y="449660"/>
                  </a:cubicBezTo>
                  <a:lnTo>
                    <a:pt x="0" y="67937"/>
                  </a:lnTo>
                  <a:cubicBezTo>
                    <a:pt x="0" y="49919"/>
                    <a:pt x="7158" y="32639"/>
                    <a:pt x="19898" y="19898"/>
                  </a:cubicBezTo>
                  <a:cubicBezTo>
                    <a:pt x="32639" y="7158"/>
                    <a:pt x="49919" y="0"/>
                    <a:pt x="67937" y="0"/>
                  </a:cubicBezTo>
                  <a:close/>
                </a:path>
              </a:pathLst>
            </a:custGeom>
            <a:solidFill>
              <a:srgbClr val="8DA74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1530693" cy="593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DAGr1yQSxFQ</dc:identifier>
  <dcterms:modified xsi:type="dcterms:W3CDTF">2011-08-01T06:04:30Z</dcterms:modified>
  <cp:revision>1</cp:revision>
  <dc:title>SORTING</dc:title>
</cp:coreProperties>
</file>